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5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324"/>
      <c:rAngAx val="0"/>
      <c:perspective val="3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  <c:spPr>
        <a:solidFill>
          <a:srgbClr val="D9D9D9"/>
        </a:solidFill>
        <a:ln>
          <a:noFill/>
        </a:ln>
      </c:spPr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1.4849218212446918E-3"/>
          <c:y val="2.492698661784578E-2"/>
          <c:w val="0.96681799999999996"/>
          <c:h val="0.93903999999999999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E67C8"/>
            </a:solidFill>
            <a:ln>
              <a:noFill/>
            </a:ln>
          </c:spPr>
          <c:explosion val="11"/>
          <c:dPt>
            <c:idx val="0"/>
            <c:bubble3D val="0"/>
            <c:spPr>
              <a:solidFill>
                <a:srgbClr val="4E67C8">
                  <a:alpha val="90000"/>
                </a:srgbClr>
              </a:solidFill>
              <a:ln w="19080">
                <a:solidFill>
                  <a:srgbClr val="31489F"/>
                </a:solidFill>
                <a:round/>
              </a:ln>
            </c:spPr>
          </c:dPt>
          <c:dPt>
            <c:idx val="1"/>
            <c:bubble3D val="0"/>
            <c:spPr>
              <a:solidFill>
                <a:srgbClr val="5ECCF3">
                  <a:alpha val="90000"/>
                </a:srgbClr>
              </a:solidFill>
              <a:ln w="19080">
                <a:solidFill>
                  <a:srgbClr val="12B2EB"/>
                </a:solidFill>
                <a:round/>
              </a:ln>
            </c:spPr>
          </c:dPt>
          <c:dPt>
            <c:idx val="2"/>
            <c:bubble3D val="0"/>
            <c:spPr>
              <a:solidFill>
                <a:srgbClr val="A7EA52">
                  <a:alpha val="90000"/>
                </a:srgbClr>
              </a:solidFill>
              <a:ln w="19080">
                <a:solidFill>
                  <a:srgbClr val="81D31A"/>
                </a:solidFill>
                <a:round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300" b="0" strike="noStrike" spc="-1" dirty="0" smtClean="0">
                        <a:latin typeface="Arial"/>
                      </a:rPr>
                      <a:t>16,0</a:t>
                    </a:r>
                    <a:r>
                      <a:rPr lang="en-US" sz="1300" b="0" strike="noStrike" spc="-1" dirty="0" smtClean="0">
                        <a:latin typeface="Arial"/>
                      </a:rPr>
                      <a:t>%</a:t>
                    </a:r>
                    <a:r>
                      <a:rPr lang="en-US" sz="1300" b="0" strike="noStrike" spc="-1" dirty="0">
                        <a:latin typeface="Arial"/>
                      </a:rPr>
                      <a:t/>
                    </a:r>
                    <a:br>
                      <a:rPr lang="en-US" sz="1300" b="0" strike="noStrike" spc="-1" dirty="0">
                        <a:latin typeface="Arial"/>
                      </a:rPr>
                    </a:br>
                    <a:endParaRPr lang="en-US" dirty="0"/>
                  </a:p>
                </c:rich>
              </c:tx>
              <c:spPr>
                <a:ln w="12600">
                  <a:solidFill>
                    <a:srgbClr val="4E67C8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</c:dLbl>
            <c:dLbl>
              <c:idx val="1"/>
              <c:layout>
                <c:manualLayout>
                  <c:x val="6.0270000000000002E-3"/>
                  <c:y val="-0.12974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300" b="0" strike="noStrike" spc="-1" dirty="0" smtClean="0">
                        <a:latin typeface="Arial"/>
                      </a:rPr>
                      <a:t>81,1</a:t>
                    </a:r>
                    <a:r>
                      <a:rPr lang="en-US" sz="1300" b="0" strike="noStrike" spc="-1" dirty="0" smtClean="0">
                        <a:latin typeface="Arial"/>
                      </a:rPr>
                      <a:t>%</a:t>
                    </a:r>
                    <a:endParaRPr lang="en-US" sz="1300" b="0" strike="noStrike" spc="-1" dirty="0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5ECCF3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300" b="0" strike="noStrike" spc="-1" dirty="0" smtClean="0">
                        <a:latin typeface="Arial"/>
                      </a:rPr>
                      <a:t>2,9</a:t>
                    </a:r>
                    <a:r>
                      <a:rPr lang="en-US" sz="1300" b="0" strike="noStrike" spc="-1" dirty="0" smtClean="0">
                        <a:latin typeface="Arial"/>
                      </a:rPr>
                      <a:t>%</a:t>
                    </a:r>
                    <a:endParaRPr lang="en-US" sz="1300" b="0" strike="noStrike" spc="-1" dirty="0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A7EA52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</c:dLbl>
            <c:spPr>
              <a:ln w="12600">
                <a:solidFill>
                  <a:srgbClr val="4E67C8"/>
                </a:solidFill>
              </a:ln>
            </c:spPr>
            <c:txPr>
              <a:bodyPr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1"/>
            <c:separator>
</c:separator>
            <c:showLeaderLines val="0"/>
          </c:dLbls>
          <c:cat>
            <c:strRef>
              <c:f>categories</c:f>
              <c:strCache>
                <c:ptCount val="3"/>
                <c:pt idx="0">
                  <c:v>Безвозмездные поступления 10303,2 тыс. руб. 17% </c:v>
                </c:pt>
                <c:pt idx="1">
                  <c:v>Налоговые доходы 40271,0 тыс. руб.  65%</c:v>
                </c:pt>
                <c:pt idx="2">
                  <c:v>Неналоговые доходы 11087,5 тыс. руб. 18%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15000</c:v>
                </c:pt>
                <c:pt idx="1">
                  <c:v>30000</c:v>
                </c:pt>
                <c:pt idx="2">
                  <c:v>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  <c:perspective val="3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0"/>
          <c:y val="7.633E-3"/>
          <c:w val="0.918709"/>
          <c:h val="0.793834000000000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</c:dLbls>
          <c:cat>
            <c:strRef>
              <c:f>Лист1!$A$2:$A$5</c:f>
              <c:strCache>
                <c:ptCount val="4"/>
                <c:pt idx="0">
                  <c:v>налоги на имущество - 23 146,5</c:v>
                </c:pt>
                <c:pt idx="1">
                  <c:v>налог на доходы физ. лиц - 38 838,2</c:v>
                </c:pt>
                <c:pt idx="2">
                  <c:v>акцизы - 2 893,8</c:v>
                </c:pt>
                <c:pt idx="3">
                  <c:v>сов. доход - 8,4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0.35699999999999998</c:v>
                </c:pt>
                <c:pt idx="1">
                  <c:v>0.59899999999999998</c:v>
                </c:pt>
                <c:pt idx="2">
                  <c:v>4.5999999999999999E-2</c:v>
                </c:pt>
                <c:pt idx="3">
                  <c:v>1E-4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488"/>
          <c:y val="0.76757200000000003"/>
          <c:w val="0.78751300000000002"/>
          <c:h val="0.19264200000000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  <c:perspective val="3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2.0226000000000001E-2"/>
          <c:y val="2.8917000000000002E-2"/>
          <c:w val="0.91938200000000003"/>
          <c:h val="0.684386000000000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</c:dLbls>
          <c:cat>
            <c:strRef>
              <c:f>Лист1!$A$2:$A$7</c:f>
              <c:strCache>
                <c:ptCount val="6"/>
                <c:pt idx="0">
                  <c:v>штрафы - 1 117,6</c:v>
                </c:pt>
                <c:pt idx="1">
                  <c:v>аренда за зем. уч. -4 220,0</c:v>
                </c:pt>
                <c:pt idx="2">
                  <c:v>продажа земли - 2 406,9</c:v>
                </c:pt>
                <c:pt idx="3">
                  <c:v>продажа имущества - 1 192,1</c:v>
                </c:pt>
                <c:pt idx="4">
                  <c:v>доходы от испол. имущества -1 502,4</c:v>
                </c:pt>
                <c:pt idx="5">
                  <c:v>компенсация затра государства - 280,9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9.6000000000000002E-2</c:v>
                </c:pt>
                <c:pt idx="1">
                  <c:v>0.36199999999999999</c:v>
                </c:pt>
                <c:pt idx="2">
                  <c:v>0.20599999999999999</c:v>
                </c:pt>
                <c:pt idx="3">
                  <c:v>0.10199999999999999</c:v>
                </c:pt>
                <c:pt idx="4">
                  <c:v>0.129</c:v>
                </c:pt>
                <c:pt idx="5">
                  <c:v>2.4E-2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  <c:perspective val="3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0"/>
          <c:y val="2.8430118110236223E-3"/>
          <c:w val="1"/>
          <c:h val="0.746048000000000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15"/>
            <c:spPr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</c:dLbls>
          <c:cat>
            <c:strRef>
              <c:f>Лист1!$A$2:$A$6</c:f>
              <c:strCache>
                <c:ptCount val="5"/>
                <c:pt idx="0">
                  <c:v>субвенции - 868,5</c:v>
                </c:pt>
                <c:pt idx="1">
                  <c:v>субсидии -168 283,4</c:v>
                </c:pt>
                <c:pt idx="2">
                  <c:v>дотации - 5 337,1</c:v>
                </c:pt>
                <c:pt idx="3">
                  <c:v>иные межбюджетные трансферты - 151 609,6</c:v>
                </c:pt>
                <c:pt idx="4">
                  <c:v>прочие поступления- 2 359,9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3.0000000000000001E-3</c:v>
                </c:pt>
                <c:pt idx="1">
                  <c:v>0.51200000000000001</c:v>
                </c:pt>
                <c:pt idx="2">
                  <c:v>1.6E-2</c:v>
                </c:pt>
                <c:pt idx="3">
                  <c:v>0.46200000000000002</c:v>
                </c:pt>
                <c:pt idx="4">
                  <c:v>7.0000000000000001E-3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25560">
          <a:noFill/>
        </a:ln>
      </c:spPr>
    </c:sideWall>
    <c:backWall>
      <c:thickness val="0"/>
      <c:spPr>
        <a:noFill/>
        <a:ln w="25560">
          <a:noFill/>
        </a:ln>
      </c:spPr>
    </c:backWall>
    <c:plotArea>
      <c:layout>
        <c:manualLayout>
          <c:layoutTarget val="inner"/>
          <c:xMode val="edge"/>
          <c:yMode val="edge"/>
          <c:x val="1.7475999999999998E-2"/>
          <c:y val="0"/>
          <c:w val="0.96500300000000006"/>
          <c:h val="0.9825030000000000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48F89"/>
            </a:solidFill>
            <a:ln>
              <a:noFill/>
            </a:ln>
          </c:spPr>
          <c:invertIfNegative val="0"/>
          <c:cat>
            <c:strRef>
              <c:f>categories</c:f>
              <c:strCache>
                <c:ptCount val="2"/>
                <c:pt idx="0">
                  <c:v>Объем долга на 01.01.2015</c:v>
                </c:pt>
                <c:pt idx="1">
                  <c:v>Объем долга на 31.12.2015</c:v>
                </c:pt>
              </c:strCache>
            </c:strRef>
          </c:ca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15560960"/>
        <c:axId val="215562496"/>
        <c:axId val="0"/>
      </c:bar3DChart>
      <c:catAx>
        <c:axId val="215560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5562496"/>
        <c:crosses val="autoZero"/>
        <c:auto val="1"/>
        <c:lblAlgn val="ctr"/>
        <c:lblOffset val="100"/>
        <c:noMultiLvlLbl val="1"/>
      </c:catAx>
      <c:valAx>
        <c:axId val="2155624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15560960"/>
        <c:crosses val="autoZero"/>
        <c:crossBetween val="between"/>
      </c:valAx>
    </c:plotArea>
    <c:plotVisOnly val="1"/>
    <c:dispBlanksAs val="gap"/>
    <c:showDLblsOverMax val="1"/>
  </c:chart>
  <c:spPr>
    <a:noFill/>
    <a:ln>
      <a:noFill/>
      <a:round/>
    </a:ln>
  </c:sp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200" b="1"/>
  </cs:axisTitle>
  <cs:categoryAxis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2"/>
    </cs:fontRef>
    <cs:defRPr sz="1200"/>
  </cs:dataLabel>
  <cs:dataLabelCallout>
    <cs:lnRef idx="0"/>
    <cs:fillRef idx="0"/>
    <cs:effectRef idx="0"/>
    <cs:fontRef idx="minor">
      <a:schemeClr val="dk2">
        <a:lumMod val="7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 bwMode="auto">
      <a:prstGeom prst="rect">
        <a:avLst/>
      </a:prstGeom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 bwMode="auto">
      <a:prstGeom prst="rect">
        <a:avLst/>
      </a:prstGeom>
      <a:ln w="12700">
        <a:solidFill>
          <a:schemeClr val="lt2"/>
        </a:solidFill>
        <a:round/>
      </a:ln>
    </cs:spPr>
  </cs:dataPointMarker>
  <cs:dataPointWireframe>
    <cs:lnRef idx="0">
      <cs:styleClr val="auto"/>
    </cs:lnRef>
    <cs:fillRef idx="3"/>
    <cs:effectRef idx="2"/>
    <cs:fontRef idx="minor">
      <a:schemeClr val="tx2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15000"/>
            <a:lumOff val="85000"/>
          </a:schemeClr>
        </a:solidFill>
      </a:ln>
    </cs:spPr>
    <cs:defRPr sz="12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 bwMode="auto">
      <a:prstGeom prst="rect">
        <a:avLst/>
      </a:prstGeom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200"/>
  </cs:seriesAxis>
  <cs:series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50" b="1"/>
  </cs:title>
  <cs:trendline>
    <cs:lnRef idx="0">
      <cs:styleClr val="auto"/>
    </cs:lnRef>
    <cs:fillRef idx="0"/>
    <cs:effectRef idx="0"/>
    <cs:fontRef idx="minor">
      <a:schemeClr val="tx2"/>
    </cs:fontRef>
    <cs:spPr bwMode="auto">
      <a:prstGeom prst="rect">
        <a:avLst/>
      </a:prstGeom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200"/>
  </cs:trendlineLabel>
  <cs:upBar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200"/>
  </cs:valueAxis>
  <cs:wall>
    <cs:lnRef idx="0"/>
    <cs:fillRef idx="0"/>
    <cs:effectRef idx="0"/>
    <cs:fontRef idx="minor">
      <a:schemeClr val="tx2"/>
    </cs:fontRef>
  </cs:wall>
  <cs:dataPointMarkerLayout symbol="circle" size="6"/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200" b="1"/>
  </cs:axisTitle>
  <cs:categoryAxis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2"/>
    </cs:fontRef>
    <cs:defRPr sz="1200"/>
  </cs:dataLabel>
  <cs:dataLabelCallout>
    <cs:lnRef idx="0"/>
    <cs:fillRef idx="0"/>
    <cs:effectRef idx="0"/>
    <cs:fontRef idx="minor">
      <a:schemeClr val="dk2">
        <a:lumMod val="7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 bwMode="auto">
      <a:prstGeom prst="rect">
        <a:avLst/>
      </a:prstGeom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 bwMode="auto">
      <a:prstGeom prst="rect">
        <a:avLst/>
      </a:prstGeom>
      <a:ln w="12700">
        <a:solidFill>
          <a:schemeClr val="lt2"/>
        </a:solidFill>
        <a:round/>
      </a:ln>
    </cs:spPr>
  </cs:dataPointMarker>
  <cs:dataPointWireframe>
    <cs:lnRef idx="0">
      <cs:styleClr val="auto"/>
    </cs:lnRef>
    <cs:fillRef idx="3"/>
    <cs:effectRef idx="2"/>
    <cs:fontRef idx="minor">
      <a:schemeClr val="tx2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15000"/>
            <a:lumOff val="85000"/>
          </a:schemeClr>
        </a:solidFill>
      </a:ln>
    </cs:spPr>
    <cs:defRPr sz="12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 bwMode="auto">
      <a:prstGeom prst="rect">
        <a:avLst/>
      </a:prstGeom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200"/>
  </cs:seriesAxis>
  <cs:series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50" b="1"/>
  </cs:title>
  <cs:trendline>
    <cs:lnRef idx="0">
      <cs:styleClr val="auto"/>
    </cs:lnRef>
    <cs:fillRef idx="0"/>
    <cs:effectRef idx="0"/>
    <cs:fontRef idx="minor">
      <a:schemeClr val="tx2"/>
    </cs:fontRef>
    <cs:spPr bwMode="auto">
      <a:prstGeom prst="rect">
        <a:avLst/>
      </a:prstGeom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200"/>
  </cs:trendlineLabel>
  <cs:upBar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200"/>
  </cs:valueAxis>
  <cs:wall>
    <cs:lnRef idx="0"/>
    <cs:fillRef idx="0"/>
    <cs:effectRef idx="0"/>
    <cs:fontRef idx="minor">
      <a:schemeClr val="tx2"/>
    </cs:fontRef>
  </cs:wall>
  <cs:dataPointMarkerLayout symbol="circle" size="6"/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200" b="1"/>
  </cs:axisTitle>
  <cs:categoryAxis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2"/>
    </cs:fontRef>
    <cs:defRPr sz="1200"/>
  </cs:dataLabel>
  <cs:dataLabelCallout>
    <cs:lnRef idx="0"/>
    <cs:fillRef idx="0"/>
    <cs:effectRef idx="0"/>
    <cs:fontRef idx="minor">
      <a:schemeClr val="dk2">
        <a:lumMod val="7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 bwMode="auto">
      <a:prstGeom prst="rect">
        <a:avLst/>
      </a:prstGeom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 bwMode="auto">
      <a:prstGeom prst="rect">
        <a:avLst/>
      </a:prstGeom>
      <a:ln w="12700">
        <a:solidFill>
          <a:schemeClr val="lt2"/>
        </a:solidFill>
        <a:round/>
      </a:ln>
    </cs:spPr>
  </cs:dataPointMarker>
  <cs:dataPointWireframe>
    <cs:lnRef idx="0">
      <cs:styleClr val="auto"/>
    </cs:lnRef>
    <cs:fillRef idx="3"/>
    <cs:effectRef idx="2"/>
    <cs:fontRef idx="minor">
      <a:schemeClr val="tx2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15000"/>
            <a:lumOff val="85000"/>
          </a:schemeClr>
        </a:solidFill>
      </a:ln>
    </cs:spPr>
    <cs:defRPr sz="12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 bwMode="auto">
      <a:prstGeom prst="rect">
        <a:avLst/>
      </a:prstGeom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 bwMode="auto">
      <a:prstGeom prst="rect">
        <a:avLst/>
      </a:prstGeom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200"/>
  </cs:seriesAxis>
  <cs:seriesLine>
    <cs:lnRef idx="0"/>
    <cs:fillRef idx="0"/>
    <cs:effectRef idx="0"/>
    <cs:fontRef idx="minor">
      <a:schemeClr val="tx2"/>
    </cs:fontRef>
    <cs:spPr bwMode="auto">
      <a:prstGeom prst="rect">
        <a:avLst/>
      </a:prstGeom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50" b="1"/>
  </cs:title>
  <cs:trendline>
    <cs:lnRef idx="0">
      <cs:styleClr val="auto"/>
    </cs:lnRef>
    <cs:fillRef idx="0"/>
    <cs:effectRef idx="0"/>
    <cs:fontRef idx="minor">
      <a:schemeClr val="tx2"/>
    </cs:fontRef>
    <cs:spPr bwMode="auto">
      <a:prstGeom prst="rect">
        <a:avLst/>
      </a:prstGeom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200"/>
  </cs:trendlineLabel>
  <cs:upBar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200"/>
  </cs:valueAxis>
  <cs:wall>
    <cs:lnRef idx="0"/>
    <cs:fillRef idx="0"/>
    <cs:effectRef idx="0"/>
    <cs:fontRef idx="minor">
      <a:schemeClr val="tx2"/>
    </cs:fontRef>
  </cs:wall>
  <cs:dataPointMarkerLayout symbol="circle" size="6"/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81088" y="811212"/>
            <a:ext cx="5330825" cy="399891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 bwMode="auto">
          <a:xfrm>
            <a:off x="749351" y="5067984"/>
            <a:ext cx="5994442" cy="480105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defRPr/>
            </a:pPr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hdr"/>
          </p:nvPr>
        </p:nvSpPr>
        <p:spPr bwMode="auto">
          <a:xfrm>
            <a:off x="0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defRPr/>
            </a:pPr>
            <a:r>
              <a:rPr lang="ru-RU" sz="1400" b="0" strike="noStrike" spc="-1">
                <a:latin typeface="Times New Roman"/>
              </a:rPr>
              <a:t> </a:t>
            </a:r>
            <a:endParaRPr/>
          </a:p>
        </p:txBody>
      </p:sp>
      <p:sp>
        <p:nvSpPr>
          <p:cNvPr id="179" name="PlaceHolder 4"/>
          <p:cNvSpPr>
            <a:spLocks noGrp="1"/>
          </p:cNvSpPr>
          <p:nvPr>
            <p:ph type="dt"/>
          </p:nvPr>
        </p:nvSpPr>
        <p:spPr bwMode="auto">
          <a:xfrm>
            <a:off x="4241321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defRPr/>
            </a:pPr>
            <a:r>
              <a:rPr lang="ru-RU" sz="1400" b="0" strike="noStrike" spc="-1">
                <a:latin typeface="Times New Roman"/>
              </a:rPr>
              <a:t> </a:t>
            </a:r>
            <a:endParaRPr/>
          </a:p>
        </p:txBody>
      </p:sp>
      <p:sp>
        <p:nvSpPr>
          <p:cNvPr id="180" name="PlaceHolder 5"/>
          <p:cNvSpPr>
            <a:spLocks noGrp="1"/>
          </p:cNvSpPr>
          <p:nvPr>
            <p:ph type="ftr"/>
          </p:nvPr>
        </p:nvSpPr>
        <p:spPr bwMode="auto">
          <a:xfrm>
            <a:off x="0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defRPr/>
            </a:pPr>
            <a:r>
              <a:rPr lang="ru-RU" sz="1400" b="0" strike="noStrike" spc="-1">
                <a:latin typeface="Times New Roman"/>
              </a:rPr>
              <a:t> </a:t>
            </a:r>
            <a:endParaRPr/>
          </a:p>
        </p:txBody>
      </p:sp>
      <p:sp>
        <p:nvSpPr>
          <p:cNvPr id="181" name="PlaceHolder 6"/>
          <p:cNvSpPr>
            <a:spLocks noGrp="1"/>
          </p:cNvSpPr>
          <p:nvPr>
            <p:ph type="sldNum"/>
          </p:nvPr>
        </p:nvSpPr>
        <p:spPr bwMode="auto">
          <a:xfrm>
            <a:off x="4241321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defRPr/>
            </a:pPr>
            <a:fld id="{555B494A-52E5-4280-BA3A-629286E5707C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402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3" name="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81088" y="811213"/>
            <a:ext cx="5330825" cy="3998912"/>
          </a:xfrm>
          <a:prstGeom prst="rect">
            <a:avLst/>
          </a:prstGeom>
        </p:spPr>
      </p:sp>
      <p:sp>
        <p:nvSpPr>
          <p:cNvPr id="664" name="PlaceHolder 2"/>
          <p:cNvSpPr>
            <a:spLocks noGrp="1"/>
          </p:cNvSpPr>
          <p:nvPr>
            <p:ph type="body"/>
          </p:nvPr>
        </p:nvSpPr>
        <p:spPr bwMode="auto">
          <a:xfrm>
            <a:off x="749350" y="5067984"/>
            <a:ext cx="5994086" cy="480069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4250" indent="-214250">
              <a:defRPr/>
            </a:pPr>
            <a:endParaRPr lang="ru-RU" sz="2000" spc="-1">
              <a:latin typeface="Arial"/>
            </a:endParaRPr>
          </a:p>
          <a:p>
            <a:pPr marL="214250" indent="-214250">
              <a:defRPr/>
            </a:pPr>
            <a:endParaRPr lang="ru-RU" sz="2000" spc="-1">
              <a:latin typeface="Arial"/>
            </a:endParaRPr>
          </a:p>
        </p:txBody>
      </p:sp>
      <p:sp>
        <p:nvSpPr>
          <p:cNvPr id="665" name="TextShape 3"/>
          <p:cNvSpPr txBox="1"/>
          <p:nvPr/>
        </p:nvSpPr>
        <p:spPr bwMode="auto">
          <a:xfrm>
            <a:off x="4241322" y="10136327"/>
            <a:ext cx="3251465" cy="5327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defRPr/>
            </a:pPr>
            <a:fld id="{A3D0B481-3D2C-4A71-9756-BCCBAECA8048}" type="slidenum">
              <a:rPr lang="ru-RU" spc="-1">
                <a:solidFill>
                  <a:srgbClr val="000000"/>
                </a:solidFill>
              </a:rPr>
              <a:t>20</a:t>
            </a:fld>
            <a:endParaRPr lang="ru-RU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6"/>
          <p:cNvSpPr>
            <a:spLocks noGrp="1"/>
          </p:cNvSpPr>
          <p:nvPr>
            <p:ph type="body"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7"/>
          <p:cNvSpPr>
            <a:spLocks noGrp="1"/>
          </p:cNvSpPr>
          <p:nvPr>
            <p:ph type="body"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5"/>
          <p:cNvSpPr/>
          <p:nvPr/>
        </p:nvSpPr>
        <p:spPr bwMode="auto"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 bwMode="auto"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 bwMode="auto"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 bwMode="auto"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 bwMode="auto">
          <a:xfrm>
            <a:off x="457200" y="175680"/>
            <a:ext cx="82288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CustomShape 5"/>
          <p:cNvSpPr/>
          <p:nvPr/>
        </p:nvSpPr>
        <p:spPr bwMode="auto"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6"/>
          <p:cNvSpPr/>
          <p:nvPr/>
        </p:nvSpPr>
        <p:spPr bwMode="auto"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7"/>
          <p:cNvSpPr/>
          <p:nvPr/>
        </p:nvSpPr>
        <p:spPr bwMode="auto"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8"/>
          <p:cNvSpPr/>
          <p:nvPr/>
        </p:nvSpPr>
        <p:spPr bwMode="auto"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PlaceHolder 9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/>
          </a:p>
        </p:txBody>
      </p:sp>
      <p:sp>
        <p:nvSpPr>
          <p:cNvPr id="55" name="PlaceHolder 10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" name="PlaceHolder 5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/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8" name="PlaceHolder 5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/>
          </a:p>
        </p:txBody>
      </p:sp>
      <p:sp>
        <p:nvSpPr>
          <p:cNvPr id="139" name="PlaceHolder 6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/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 bwMode="auto">
          <a:xfrm>
            <a:off x="827640" y="116640"/>
            <a:ext cx="7487640" cy="6623640"/>
          </a:xfrm>
          <a:prstGeom prst="rect">
            <a:avLst/>
          </a:prstGeom>
          <a:noFill/>
          <a:ln>
            <a:solidFill>
              <a:srgbClr val="4E67C8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82880">
              <a:lnSpc>
                <a:spcPct val="100000"/>
              </a:lnSpc>
              <a:defRPr/>
            </a:pP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r>
              <a:rPr/>
              <a:t/>
            </a:r>
            <a:br>
              <a:rPr/>
            </a:br>
            <a:endParaRPr lang="ru-RU" sz="1800" b="0" strike="noStrike" spc="-1">
              <a:latin typeface="Arial"/>
            </a:endParaRPr>
          </a:p>
        </p:txBody>
      </p:sp>
      <p:pic>
        <p:nvPicPr>
          <p:cNvPr id="183" name="Рисунок 3"/>
          <p:cNvPicPr/>
          <p:nvPr/>
        </p:nvPicPr>
        <p:blipFill>
          <a:blip r:embed="rId2"/>
          <a:stretch/>
        </p:blipFill>
        <p:spPr bwMode="auto">
          <a:xfrm>
            <a:off x="2051640" y="2133000"/>
            <a:ext cx="4823280" cy="3167280"/>
          </a:xfrm>
          <a:prstGeom prst="rect">
            <a:avLst/>
          </a:prstGeom>
          <a:ln>
            <a:noFill/>
          </a:ln>
          <a:effectLst>
            <a:outerShdw blurRad="152400" dist="11090" dir="788041" sy="98000" kx="110000" ky="200000" algn="tl" rotWithShape="0">
              <a:srgbClr val="000000">
                <a:alpha val="30000"/>
              </a:srgbClr>
            </a:outerShdw>
          </a:effectLst>
        </p:spPr>
      </p:pic>
      <p:sp>
        <p:nvSpPr>
          <p:cNvPr id="184" name="CustomShape 2"/>
          <p:cNvSpPr/>
          <p:nvPr/>
        </p:nvSpPr>
        <p:spPr bwMode="auto">
          <a:xfrm>
            <a:off x="899640" y="332640"/>
            <a:ext cx="7200719" cy="1553399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Бюджет </a:t>
            </a:r>
            <a:r>
              <a:rPr lang="ru-RU" sz="4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для граждан</a:t>
            </a:r>
            <a:r>
              <a:rPr lang="ru-RU" sz="4800" b="1" strike="noStrike" spc="-1" dirty="0" smtClean="0">
                <a:solidFill>
                  <a:srgbClr val="27C2FF"/>
                </a:solidFill>
                <a:latin typeface="Showcard Gothic"/>
                <a:ea typeface="DejaVu Sans"/>
              </a:rPr>
              <a:t>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за 2023 год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 bwMode="auto">
          <a:xfrm>
            <a:off x="1187640" y="5589360"/>
            <a:ext cx="6768719" cy="273239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Бюджет для граждан за 2023 год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 bwMode="auto">
          <a:xfrm>
            <a:off x="0" y="0"/>
            <a:ext cx="91429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Источники финансирования бюджета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 bwMode="auto">
          <a:xfrm>
            <a:off x="214200" y="785879"/>
            <a:ext cx="8785800" cy="1155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    </a:t>
            </a: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В процессе принятия и исполнения бюджета муниципального образования город Струнино большое значение приобретает сбалансированность доходов и расходов. Если доходы превышают расходы, то возникает ПРОФИЦИТ. Но чаще всего расходы превышают доходы. В таком случае возникает ДЕФИЦИТ.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 bwMode="auto">
          <a:xfrm>
            <a:off x="285840" y="2071800"/>
            <a:ext cx="1641960" cy="442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Источники финансирования муниципального образования город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4" name="CustomShape 4"/>
          <p:cNvSpPr/>
          <p:nvPr/>
        </p:nvSpPr>
        <p:spPr bwMode="auto">
          <a:xfrm>
            <a:off x="3214800" y="2071800"/>
            <a:ext cx="2427840" cy="12848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 scaled="1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БЮДЖЕТНЫЕ КРЕДИТЫ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полученные от бюджетов других уровней бюджетной системы РФ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5" name="CustomShape 5"/>
          <p:cNvSpPr/>
          <p:nvPr/>
        </p:nvSpPr>
        <p:spPr bwMode="auto">
          <a:xfrm>
            <a:off x="3214800" y="3571920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 scaled="1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КРЕДИТЫ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полученные от кредитных организаций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6" name="CustomShape 6"/>
          <p:cNvSpPr/>
          <p:nvPr/>
        </p:nvSpPr>
        <p:spPr bwMode="auto">
          <a:xfrm>
            <a:off x="3214800" y="5072039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 scaled="1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ИЗМЕНЕНИЕ ОСТАТКОВ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средств на счетах по учету средств местного бюджета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7" name="CustomShape 7"/>
          <p:cNvSpPr/>
          <p:nvPr/>
        </p:nvSpPr>
        <p:spPr bwMode="auto">
          <a:xfrm>
            <a:off x="6804360" y="2071800"/>
            <a:ext cx="1784880" cy="221364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u="sng" strike="noStrike" spc="-1">
                <a:solidFill>
                  <a:srgbClr val="FFFF00"/>
                </a:solidFill>
                <a:latin typeface="Century Gothic"/>
                <a:ea typeface="DejaVu Sans"/>
              </a:rPr>
              <a:t>МУНИЦИПАЛЬНЫЙ ДОЛГ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 то есть совокупность долговых обязательств муниципального образования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8" name="CustomShape 8"/>
          <p:cNvSpPr/>
          <p:nvPr/>
        </p:nvSpPr>
        <p:spPr bwMode="auto">
          <a:xfrm>
            <a:off x="2143080" y="2500200"/>
            <a:ext cx="641879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9"/>
          <p:cNvSpPr/>
          <p:nvPr/>
        </p:nvSpPr>
        <p:spPr bwMode="auto">
          <a:xfrm>
            <a:off x="2143080" y="5643720"/>
            <a:ext cx="641879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10"/>
          <p:cNvSpPr/>
          <p:nvPr/>
        </p:nvSpPr>
        <p:spPr bwMode="auto">
          <a:xfrm>
            <a:off x="2143080" y="4143240"/>
            <a:ext cx="641879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11"/>
          <p:cNvSpPr/>
          <p:nvPr/>
        </p:nvSpPr>
        <p:spPr bwMode="auto">
          <a:xfrm rot="5400000">
            <a:off x="4332600" y="3026160"/>
            <a:ext cx="3194280" cy="85608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12"/>
          <p:cNvSpPr/>
          <p:nvPr/>
        </p:nvSpPr>
        <p:spPr bwMode="auto">
          <a:xfrm>
            <a:off x="5643720" y="178596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</a:gra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13"/>
          <p:cNvSpPr/>
          <p:nvPr/>
        </p:nvSpPr>
        <p:spPr bwMode="auto">
          <a:xfrm>
            <a:off x="5643720" y="478620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</a:gradFill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 bwMode="auto">
          <a:xfrm>
            <a:off x="285840" y="142920"/>
            <a:ext cx="864288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Межбюджетные трансферты (безвозмездные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поступления)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 bwMode="auto">
          <a:xfrm>
            <a:off x="142920" y="1143000"/>
            <a:ext cx="9000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 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 bwMode="auto">
          <a:xfrm>
            <a:off x="142920" y="3214800"/>
            <a:ext cx="1999080" cy="22136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Формы межбюджетных трансфертов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7" name="CustomShape 4"/>
          <p:cNvSpPr/>
          <p:nvPr/>
        </p:nvSpPr>
        <p:spPr bwMode="auto">
          <a:xfrm>
            <a:off x="2500200" y="1928880"/>
            <a:ext cx="5928120" cy="1427759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ДОТАЦИИ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8" name="CustomShape 5"/>
          <p:cNvSpPr/>
          <p:nvPr/>
        </p:nvSpPr>
        <p:spPr bwMode="auto">
          <a:xfrm>
            <a:off x="2571840" y="3429000"/>
            <a:ext cx="5856840" cy="178488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СУБВЕНЦИИ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9" name="CustomShape 6"/>
          <p:cNvSpPr/>
          <p:nvPr/>
        </p:nvSpPr>
        <p:spPr bwMode="auto">
          <a:xfrm>
            <a:off x="2643120" y="5286240"/>
            <a:ext cx="5713920" cy="1427759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СУБСИДИИ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РФ,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значения.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 bwMode="auto">
          <a:xfrm rot="16526400">
            <a:off x="2261880" y="3998880"/>
            <a:ext cx="2751480" cy="3029760"/>
          </a:xfrm>
          <a:prstGeom prst="teardrop">
            <a:avLst>
              <a:gd name="adj" fmla="val 91010"/>
            </a:avLst>
          </a:prstGeom>
          <a:solidFill>
            <a:srgbClr val="037F35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1" name="CustomShape 2"/>
          <p:cNvSpPr/>
          <p:nvPr/>
        </p:nvSpPr>
        <p:spPr bwMode="auto">
          <a:xfrm>
            <a:off x="0" y="0"/>
            <a:ext cx="914292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4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Расходы бюджета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 bwMode="auto">
          <a:xfrm>
            <a:off x="142920" y="857160"/>
            <a:ext cx="885708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Расходы бюджета муниципального образования город Струнино – денежные средства, направляемые на финансовое обеспечение задач и функций государства и местного самоуправления.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93" name="CustomShape 4"/>
          <p:cNvSpPr/>
          <p:nvPr/>
        </p:nvSpPr>
        <p:spPr bwMode="auto">
          <a:xfrm>
            <a:off x="642960" y="2000160"/>
            <a:ext cx="2070720" cy="157068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расходов по признакам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4" name="CustomShape 5"/>
          <p:cNvSpPr/>
          <p:nvPr/>
        </p:nvSpPr>
        <p:spPr bwMode="auto">
          <a:xfrm rot="13757399">
            <a:off x="4946760" y="1454759"/>
            <a:ext cx="2751480" cy="3029760"/>
          </a:xfrm>
          <a:prstGeom prst="teardrop">
            <a:avLst>
              <a:gd name="adj" fmla="val 100000"/>
            </a:avLst>
          </a:prstGeom>
          <a:solidFill>
            <a:srgbClr val="037F35"/>
          </a:solidFill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CustomShape 6"/>
          <p:cNvSpPr/>
          <p:nvPr/>
        </p:nvSpPr>
        <p:spPr bwMode="auto">
          <a:xfrm>
            <a:off x="4643280" y="2000160"/>
            <a:ext cx="278496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Ведомственная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к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)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6" name="CustomShape 7"/>
          <p:cNvSpPr/>
          <p:nvPr/>
        </p:nvSpPr>
        <p:spPr bwMode="auto">
          <a:xfrm>
            <a:off x="2143080" y="4429080"/>
            <a:ext cx="2499120" cy="1611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Функциональная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отражает направление средств бюджета на выполнение основных функций государства (раздел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–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подраздел – целевые статьи – виды расходов)</a:t>
            </a:r>
            <a:r>
              <a:rPr lang="ru-RU" sz="12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 bwMode="auto">
          <a:xfrm>
            <a:off x="0" y="142920"/>
            <a:ext cx="911880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Понятия и типы расходных обязательств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98" name="CustomShape 2"/>
          <p:cNvSpPr/>
          <p:nvPr/>
        </p:nvSpPr>
        <p:spPr bwMode="auto">
          <a:xfrm>
            <a:off x="142920" y="714240"/>
            <a:ext cx="8857800" cy="829543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     Расходные обязательства – </a:t>
            </a:r>
            <a:r>
              <a:rPr lang="ru-RU" sz="12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это возникающие на основе закона, иного нормативного правового акта, договора или соглашения обязанности публично-правового образования или</a:t>
            </a:r>
            <a:r>
              <a:rPr lang="ru-RU" sz="12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 действующего от его имени бюджетного учреждения предоставить физическому лицу или юридическому лицу, иному публично- правовому образованию средства из соответствующего бюджета.</a:t>
            </a:r>
            <a:endParaRPr lang="ru-RU" sz="12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99" name="CustomShape 3"/>
          <p:cNvSpPr/>
          <p:nvPr/>
        </p:nvSpPr>
        <p:spPr bwMode="auto">
          <a:xfrm>
            <a:off x="2857320" y="1571759"/>
            <a:ext cx="2857320" cy="499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Расходные обязательства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0" name="CustomShape 4"/>
          <p:cNvSpPr/>
          <p:nvPr/>
        </p:nvSpPr>
        <p:spPr bwMode="auto">
          <a:xfrm>
            <a:off x="214200" y="2571840"/>
            <a:ext cx="428580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</a:t>
            </a:r>
            <a:r>
              <a:rPr lang="ru-RU" sz="125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– возникающие на основе закона, иного нормативного правового акта публично – правового образования перед физическим или юридическим лицом, иным публично-правовым образованием, подлежащие исполнению в установленном соответствующим законом, иным нормативным правовым актом размере или имеющие установленный указанным законом, актом порядок его определения.</a:t>
            </a:r>
            <a:endParaRPr lang="ru-RU" sz="1250" b="0" strike="noStrike" spc="-1">
              <a:latin typeface="Arial"/>
            </a:endParaRPr>
          </a:p>
        </p:txBody>
      </p:sp>
      <p:sp>
        <p:nvSpPr>
          <p:cNvPr id="301" name="CustomShape 5"/>
          <p:cNvSpPr/>
          <p:nvPr/>
        </p:nvSpPr>
        <p:spPr bwMode="auto">
          <a:xfrm>
            <a:off x="1080" y="5157360"/>
            <a:ext cx="9143640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chemeClr val="accent3">
                    <a:lumMod val="50000"/>
                  </a:schemeClr>
                </a:solidFill>
                <a:latin typeface="Bookman Old Style"/>
                <a:ea typeface="DejaVu Sans"/>
              </a:rPr>
              <a:t>В целях надлежащего контроля за осуществлением расходных обязательств на органы государственной и муниципальной власти возложена обязанность по ведению реестра расходных обязательств.</a:t>
            </a:r>
            <a:endParaRPr lang="ru-RU" sz="1200" b="0" strike="noStrike" spc="-1" dirty="0">
              <a:solidFill>
                <a:schemeClr val="accent3">
                  <a:lumMod val="50000"/>
                </a:schemeClr>
              </a:solidFill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chemeClr val="accent3">
                    <a:lumMod val="50000"/>
                  </a:schemeClr>
                </a:solidFill>
                <a:latin typeface="Bookman Old Style"/>
                <a:ea typeface="DejaVu Sans"/>
              </a:rPr>
              <a:t>    </a:t>
            </a:r>
            <a:r>
              <a:rPr lang="ru-RU" sz="1200" b="1" u="sng" strike="noStrike" spc="-1" dirty="0">
                <a:solidFill>
                  <a:schemeClr val="accent3">
                    <a:lumMod val="50000"/>
                  </a:schemeClr>
                </a:solidFill>
                <a:latin typeface="Bookman Old Style"/>
                <a:ea typeface="DejaVu Sans"/>
              </a:rPr>
              <a:t>Реестр расходных обязательств </a:t>
            </a:r>
            <a:r>
              <a:rPr lang="ru-RU" sz="1200" b="1" strike="noStrike" spc="-1" dirty="0">
                <a:solidFill>
                  <a:schemeClr val="accent3">
                    <a:lumMod val="50000"/>
                  </a:schemeClr>
                </a:solidFill>
                <a:latin typeface="Bookman Old Style"/>
                <a:ea typeface="DejaVu Sans"/>
              </a:rPr>
              <a:t>– используемый при составлении проекта бюджета, свод (перечень) законов, иных нормативно правовых актов, муниципальных правовых актов, обуславливающих публичные нормативные обязательства и (или) правовые основания для иных расходных обязательств с указанием соответствующих положений (статей, частей, пунктов, подпунктов, абзацев) законов и иных нормативных правовых актов с оценкой объемов бюджетных ассигнований, необходимых для исполнения включенных в реестр обязательств.</a:t>
            </a:r>
            <a:endParaRPr lang="ru-RU" sz="1200" b="0" strike="noStrike" spc="-1" dirty="0">
              <a:solidFill>
                <a:schemeClr val="accent3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02" name="CustomShape 6"/>
          <p:cNvSpPr/>
          <p:nvPr/>
        </p:nvSpPr>
        <p:spPr bwMode="auto">
          <a:xfrm>
            <a:off x="4786200" y="2500200"/>
            <a:ext cx="421452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 нормативные 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публичные обязательства перед физическим лицом, подлежащие исполнению в денежной форме в установленном соответствующим законом, иным нормативным правовым актом размере или имеющие установленный порядок его индексации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03" name="CustomShape 7"/>
          <p:cNvSpPr/>
          <p:nvPr/>
        </p:nvSpPr>
        <p:spPr bwMode="auto">
          <a:xfrm rot="3132600">
            <a:off x="5258520" y="215748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8"/>
          <p:cNvSpPr/>
          <p:nvPr/>
        </p:nvSpPr>
        <p:spPr bwMode="auto">
          <a:xfrm rot="8479800">
            <a:off x="2907720" y="215172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 bwMode="auto">
          <a:xfrm>
            <a:off x="1391759" y="0"/>
            <a:ext cx="606960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Понятие и функции налогов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06" name="CustomShape 2"/>
          <p:cNvSpPr/>
          <p:nvPr/>
        </p:nvSpPr>
        <p:spPr bwMode="auto">
          <a:xfrm>
            <a:off x="357120" y="785879"/>
            <a:ext cx="8572320" cy="4284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Налоги </a:t>
            </a: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обязательные платежи юридических и физических лиц в бюджет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7" name="CustomShape 3"/>
          <p:cNvSpPr/>
          <p:nvPr/>
        </p:nvSpPr>
        <p:spPr bwMode="auto">
          <a:xfrm>
            <a:off x="3071880" y="1571759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8" name="CustomShape 4"/>
          <p:cNvSpPr/>
          <p:nvPr/>
        </p:nvSpPr>
        <p:spPr bwMode="auto">
          <a:xfrm>
            <a:off x="3224160" y="172404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9" name="CustomShape 5"/>
          <p:cNvSpPr/>
          <p:nvPr/>
        </p:nvSpPr>
        <p:spPr bwMode="auto">
          <a:xfrm>
            <a:off x="3376440" y="187632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10" name="CustomShape 6"/>
          <p:cNvSpPr/>
          <p:nvPr/>
        </p:nvSpPr>
        <p:spPr bwMode="auto">
          <a:xfrm>
            <a:off x="61437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1" name="CustomShape 7"/>
          <p:cNvSpPr/>
          <p:nvPr/>
        </p:nvSpPr>
        <p:spPr bwMode="auto">
          <a:xfrm>
            <a:off x="31431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2" name="CustomShape 8"/>
          <p:cNvSpPr/>
          <p:nvPr/>
        </p:nvSpPr>
        <p:spPr bwMode="auto">
          <a:xfrm>
            <a:off x="14292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3" name="CustomShape 9"/>
          <p:cNvSpPr/>
          <p:nvPr/>
        </p:nvSpPr>
        <p:spPr bwMode="auto">
          <a:xfrm>
            <a:off x="2952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4" name="CustomShape 10"/>
          <p:cNvSpPr/>
          <p:nvPr/>
        </p:nvSpPr>
        <p:spPr bwMode="auto">
          <a:xfrm>
            <a:off x="4474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5" name="CustomShape 11"/>
          <p:cNvSpPr/>
          <p:nvPr/>
        </p:nvSpPr>
        <p:spPr bwMode="auto">
          <a:xfrm>
            <a:off x="32958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6" name="CustomShape 12"/>
          <p:cNvSpPr/>
          <p:nvPr/>
        </p:nvSpPr>
        <p:spPr bwMode="auto">
          <a:xfrm>
            <a:off x="34480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7" name="CustomShape 13"/>
          <p:cNvSpPr/>
          <p:nvPr/>
        </p:nvSpPr>
        <p:spPr bwMode="auto">
          <a:xfrm>
            <a:off x="6296039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8" name="CustomShape 14"/>
          <p:cNvSpPr/>
          <p:nvPr/>
        </p:nvSpPr>
        <p:spPr bwMode="auto">
          <a:xfrm>
            <a:off x="644832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19" name="Рисунок 19"/>
          <p:cNvPicPr/>
          <p:nvPr/>
        </p:nvPicPr>
        <p:blipFill>
          <a:blip r:embed="rId2"/>
          <a:stretch/>
        </p:blipFill>
        <p:spPr bwMode="auto">
          <a:xfrm>
            <a:off x="6500880" y="5786280"/>
            <a:ext cx="1141920" cy="856080"/>
          </a:xfrm>
          <a:prstGeom prst="rect">
            <a:avLst/>
          </a:prstGeom>
          <a:ln>
            <a:noFill/>
          </a:ln>
        </p:spPr>
      </p:pic>
      <p:sp>
        <p:nvSpPr>
          <p:cNvPr id="320" name="CustomShape 1"/>
          <p:cNvSpPr/>
          <p:nvPr/>
        </p:nvSpPr>
        <p:spPr bwMode="auto">
          <a:xfrm>
            <a:off x="1211400" y="0"/>
            <a:ext cx="66164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Гражданин, его участие в бюджетном процессе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 bwMode="auto">
          <a:xfrm>
            <a:off x="142920" y="3071880"/>
            <a:ext cx="264204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0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0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 bwMode="auto">
          <a:xfrm>
            <a:off x="2928960" y="3071880"/>
            <a:ext cx="299916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0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0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323" name="Рисунок 6"/>
          <p:cNvPicPr/>
          <p:nvPr/>
        </p:nvPicPr>
        <p:blipFill>
          <a:blip r:embed="rId3"/>
          <a:stretch/>
        </p:blipFill>
        <p:spPr bwMode="auto">
          <a:xfrm>
            <a:off x="2857320" y="3071880"/>
            <a:ext cx="2070720" cy="1999080"/>
          </a:xfrm>
          <a:prstGeom prst="rect">
            <a:avLst/>
          </a:prstGeom>
          <a:ln>
            <a:noFill/>
          </a:ln>
        </p:spPr>
      </p:pic>
      <p:sp>
        <p:nvSpPr>
          <p:cNvPr id="324" name="CustomShape 4"/>
          <p:cNvSpPr/>
          <p:nvPr/>
        </p:nvSpPr>
        <p:spPr bwMode="auto">
          <a:xfrm>
            <a:off x="6143760" y="3071880"/>
            <a:ext cx="2713680" cy="2070720"/>
          </a:xfrm>
          <a:prstGeom prst="rect">
            <a:avLst/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0" u="sng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как получатель социальных гарантий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(расходная часть бюджета – образование, ЖКХ, социальные льготы и другие направления социальных гарантий)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 bwMode="auto">
          <a:xfrm>
            <a:off x="2428920" y="1857240"/>
            <a:ext cx="1070640" cy="641879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ЕНВД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6" name="CustomShape 6"/>
          <p:cNvSpPr/>
          <p:nvPr/>
        </p:nvSpPr>
        <p:spPr bwMode="auto">
          <a:xfrm>
            <a:off x="142920" y="714240"/>
            <a:ext cx="1213200" cy="78480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НДФЛ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7" name="CustomShape 7"/>
          <p:cNvSpPr/>
          <p:nvPr/>
        </p:nvSpPr>
        <p:spPr bwMode="auto">
          <a:xfrm>
            <a:off x="142920" y="1643040"/>
            <a:ext cx="1070280" cy="641879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Госпошлина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8" name="CustomShape 8"/>
          <p:cNvSpPr/>
          <p:nvPr/>
        </p:nvSpPr>
        <p:spPr bwMode="auto">
          <a:xfrm>
            <a:off x="1071360" y="2286000"/>
            <a:ext cx="1213200" cy="71316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Акцизы на ГСМ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9" name="CustomShape 9"/>
          <p:cNvSpPr/>
          <p:nvPr/>
        </p:nvSpPr>
        <p:spPr bwMode="auto">
          <a:xfrm>
            <a:off x="1357200" y="928800"/>
            <a:ext cx="1356120" cy="9277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Прочие налоговые платежи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330" name="Рисунок 18"/>
          <p:cNvPicPr/>
          <p:nvPr/>
        </p:nvPicPr>
        <p:blipFill>
          <a:blip r:embed="rId4"/>
          <a:stretch/>
        </p:blipFill>
        <p:spPr bwMode="auto">
          <a:xfrm>
            <a:off x="7715160" y="5286240"/>
            <a:ext cx="1165680" cy="874080"/>
          </a:xfrm>
          <a:prstGeom prst="rect">
            <a:avLst/>
          </a:prstGeom>
          <a:ln>
            <a:noFill/>
          </a:ln>
        </p:spPr>
      </p:pic>
      <p:sp>
        <p:nvSpPr>
          <p:cNvPr id="331" name="CustomShape 10"/>
          <p:cNvSpPr/>
          <p:nvPr/>
        </p:nvSpPr>
        <p:spPr bwMode="auto">
          <a:xfrm>
            <a:off x="3286080" y="2714760"/>
            <a:ext cx="128484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 bwMode="auto">
          <a:xfrm>
            <a:off x="0" y="0"/>
            <a:ext cx="914364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Основные направления бюджетной политики 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на 2023 – 2025 годы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33" name="CustomShape 2"/>
          <p:cNvSpPr/>
          <p:nvPr/>
        </p:nvSpPr>
        <p:spPr bwMode="auto">
          <a:xfrm>
            <a:off x="357120" y="1071720"/>
            <a:ext cx="8429400" cy="12855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CustomShape 3"/>
          <p:cNvSpPr/>
          <p:nvPr/>
        </p:nvSpPr>
        <p:spPr bwMode="auto">
          <a:xfrm>
            <a:off x="428760" y="1143000"/>
            <a:ext cx="828648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Основное требование к бюджетной политике</a:t>
            </a: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>
                <a:solidFill>
                  <a:srgbClr val="FF0000"/>
                </a:solidFill>
                <a:latin typeface="Bookman Old Style"/>
                <a:ea typeface="DejaVu Sans"/>
              </a:rPr>
              <a:t>– гарантированное исполнение принятых расходных обязательств, сохранение долгосрочной сбалансированности доходов и расходов, формирование бюджетных расходов, исходя из приоритетов и планируемых результатов государственной политики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.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35" name="CustomShape 4"/>
          <p:cNvSpPr/>
          <p:nvPr/>
        </p:nvSpPr>
        <p:spPr bwMode="auto">
          <a:xfrm>
            <a:off x="357120" y="2643120"/>
            <a:ext cx="8429400" cy="37857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6" name="CustomShape 5"/>
          <p:cNvSpPr/>
          <p:nvPr/>
        </p:nvSpPr>
        <p:spPr bwMode="auto">
          <a:xfrm>
            <a:off x="571320" y="2643120"/>
            <a:ext cx="8143560" cy="3784198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политики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 на 2023 – 2025 годы: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endParaRPr lang="ru-RU" sz="2000" b="0" strike="noStrike" spc="-1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800" b="1" strike="noStrike" spc="-1">
                <a:solidFill>
                  <a:srgbClr val="FF0000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FF0000"/>
                </a:solidFill>
                <a:latin typeface="Arial"/>
                <a:ea typeface="DejaVu Sans"/>
              </a:rPr>
              <a:t>исполнение всех действующих расходных обязательств;</a:t>
            </a:r>
            <a:endParaRPr lang="ru-RU" sz="1800" b="0" strike="noStrike" spc="-1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800" b="1" strike="noStrike" spc="-1">
                <a:solidFill>
                  <a:srgbClr val="FF0000"/>
                </a:solidFill>
                <a:latin typeface="Arial"/>
                <a:ea typeface="DejaVu Sans"/>
              </a:rPr>
              <a:t> оптимизация и повышение эффективности бюджетных расходов;</a:t>
            </a:r>
            <a:endParaRPr lang="ru-RU" sz="1800" b="0" strike="noStrike" spc="-1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800" b="1" strike="noStrike" spc="-1">
                <a:solidFill>
                  <a:srgbClr val="FF0000"/>
                </a:solidFill>
                <a:latin typeface="Arial"/>
                <a:ea typeface="DejaVu Sans"/>
              </a:rPr>
              <a:t> обеспечение «увязки» бюджетных расходов с конкретными результатами в рамках муниципальных программ, развитие программно - целевых методов;</a:t>
            </a:r>
            <a:endParaRPr lang="ru-RU" sz="1800" b="0" strike="noStrike" spc="-1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800" b="1" strike="noStrike" spc="-1">
                <a:solidFill>
                  <a:srgbClr val="FF0000"/>
                </a:solidFill>
                <a:latin typeface="Arial"/>
                <a:ea typeface="DejaVu Sans"/>
              </a:rPr>
              <a:t> сбалансированность  бюджета города Струнино;</a:t>
            </a:r>
            <a:endParaRPr lang="ru-RU" sz="1800" b="0" strike="noStrike" spc="-1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800" b="1" strike="noStrike" spc="-1">
                <a:solidFill>
                  <a:srgbClr val="FF0000"/>
                </a:solidFill>
                <a:latin typeface="Arial"/>
                <a:ea typeface="DejaVu Sans"/>
              </a:rPr>
              <a:t> сохранение низкого уровня долговой нагрузки;</a:t>
            </a:r>
            <a:endParaRPr lang="ru-RU" sz="1800" b="0" strike="noStrike" spc="-1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800" b="1" strike="noStrike" spc="-1">
                <a:solidFill>
                  <a:srgbClr val="FF0000"/>
                </a:solidFill>
                <a:latin typeface="Arial"/>
                <a:ea typeface="DejaVu Sans"/>
              </a:rPr>
              <a:t> обеспечение прозрачности и доступности бюджетной политики.</a:t>
            </a:r>
            <a:endParaRPr lang="ru-RU" sz="1800" b="0" strike="noStrike" spc="-1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 bwMode="auto">
          <a:xfrm>
            <a:off x="1195920" y="0"/>
            <a:ext cx="666252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Основы составления проекта бюджета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муниципального образования город Струнино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 bwMode="auto">
          <a:xfrm>
            <a:off x="3384360" y="2391840"/>
            <a:ext cx="2285640" cy="1714320"/>
          </a:xfrm>
          <a:prstGeom prst="ellipse">
            <a:avLst/>
          </a:prstGeom>
          <a:gradFill rotWithShape="0">
            <a:gsLst>
              <a:gs pos="0">
                <a:srgbClr val="000099"/>
              </a:gs>
              <a:gs pos="100000">
                <a:schemeClr val="accent1">
                  <a:lumMod val="50000"/>
                </a:schemeClr>
              </a:gs>
              <a:gs pos="100000">
                <a:srgbClr val="E109B8"/>
              </a:gs>
            </a:gsLst>
            <a:lin ang="5400000" scaled="1"/>
          </a:gradFill>
          <a:ln>
            <a:noFill/>
          </a:ln>
          <a:effectLst>
            <a:outerShdw blurRad="190500" dist="228593" dir="2700000" algn="ctr">
              <a:srgbClr val="000000">
                <a:alpha val="3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Составление проекта бюджета муниципального образования г.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39" name="CustomShape 3"/>
          <p:cNvSpPr/>
          <p:nvPr/>
        </p:nvSpPr>
        <p:spPr bwMode="auto">
          <a:xfrm>
            <a:off x="395640" y="220500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Прогноз социально – экономического развития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0" name="CustomShape 4"/>
          <p:cNvSpPr/>
          <p:nvPr/>
        </p:nvSpPr>
        <p:spPr bwMode="auto">
          <a:xfrm>
            <a:off x="6804360" y="227016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и налоговой политики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1" name="CustomShape 5"/>
          <p:cNvSpPr/>
          <p:nvPr/>
        </p:nvSpPr>
        <p:spPr bwMode="auto">
          <a:xfrm>
            <a:off x="3211920" y="4639680"/>
            <a:ext cx="2421000" cy="2016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Муниципальные программы муниципального образования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2" name="CustomShape 6"/>
          <p:cNvSpPr/>
          <p:nvPr/>
        </p:nvSpPr>
        <p:spPr bwMode="auto">
          <a:xfrm>
            <a:off x="2339640" y="306900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3" name="CustomShape 7"/>
          <p:cNvSpPr/>
          <p:nvPr/>
        </p:nvSpPr>
        <p:spPr bwMode="auto">
          <a:xfrm rot="10800000">
            <a:off x="6156720" y="3224519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4" name="CustomShape 8"/>
          <p:cNvSpPr/>
          <p:nvPr/>
        </p:nvSpPr>
        <p:spPr bwMode="auto">
          <a:xfrm rot="16199999">
            <a:off x="4170600" y="435852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 bwMode="auto">
          <a:xfrm>
            <a:off x="1035360" y="116640"/>
            <a:ext cx="717156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Бюджетная система Российской Федерации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46" name="CustomShape 2"/>
          <p:cNvSpPr/>
          <p:nvPr/>
        </p:nvSpPr>
        <p:spPr bwMode="auto">
          <a:xfrm>
            <a:off x="5143680" y="1785960"/>
            <a:ext cx="171432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 bwMode="auto">
          <a:xfrm>
            <a:off x="6340320" y="3429000"/>
            <a:ext cx="14000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8" name="CustomShape 4"/>
          <p:cNvSpPr/>
          <p:nvPr/>
        </p:nvSpPr>
        <p:spPr bwMode="auto">
          <a:xfrm>
            <a:off x="7057440" y="4429080"/>
            <a:ext cx="15390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9" name="CustomShape 5"/>
          <p:cNvSpPr/>
          <p:nvPr/>
        </p:nvSpPr>
        <p:spPr bwMode="auto">
          <a:xfrm>
            <a:off x="7502400" y="5572080"/>
            <a:ext cx="15174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IV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grpSp>
        <p:nvGrpSpPr>
          <p:cNvPr id="350" name="Group 6"/>
          <p:cNvGrpSpPr/>
          <p:nvPr/>
        </p:nvGrpSpPr>
        <p:grpSpPr bwMode="auto">
          <a:xfrm>
            <a:off x="285840" y="1000080"/>
            <a:ext cx="7286400" cy="5591160"/>
            <a:chOff x="285840" y="1000080"/>
            <a:chExt cx="7286400" cy="5591160"/>
          </a:xfrm>
        </p:grpSpPr>
        <p:sp>
          <p:nvSpPr>
            <p:cNvPr id="351" name="CustomShape 7"/>
            <p:cNvSpPr/>
            <p:nvPr/>
          </p:nvSpPr>
          <p:spPr bwMode="auto">
            <a:xfrm>
              <a:off x="2442600" y="1000080"/>
              <a:ext cx="2972160" cy="2301840"/>
            </a:xfrm>
            <a:prstGeom prst="trapezoid">
              <a:avLst>
                <a:gd name="adj" fmla="val 64557"/>
              </a:avLst>
            </a:prstGeom>
            <a:solidFill>
              <a:schemeClr val="accent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Федеральный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 и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государственных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внебюджетных </a:t>
              </a:r>
              <a:endParaRPr lang="ru-RU" sz="12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фондов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2" name="CustomShape 8"/>
            <p:cNvSpPr/>
            <p:nvPr/>
          </p:nvSpPr>
          <p:spPr bwMode="auto">
            <a:xfrm>
              <a:off x="1765800" y="3302280"/>
              <a:ext cx="4326480" cy="1048680"/>
            </a:xfrm>
            <a:prstGeom prst="trapezoid">
              <a:avLst>
                <a:gd name="adj" fmla="val 64557"/>
              </a:avLst>
            </a:prstGeom>
            <a:solidFill>
              <a:srgbClr val="FFFF00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субъектов РФ и бюджеты территориальных государственных внебюджетных фондов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3" name="CustomShape 9"/>
            <p:cNvSpPr/>
            <p:nvPr/>
          </p:nvSpPr>
          <p:spPr bwMode="auto">
            <a:xfrm>
              <a:off x="943920" y="4351320"/>
              <a:ext cx="5969880" cy="1272600"/>
            </a:xfrm>
            <a:prstGeom prst="trapezoid">
              <a:avLst>
                <a:gd name="adj" fmla="val 64557"/>
              </a:avLst>
            </a:prstGeom>
            <a:solidFill>
              <a:srgbClr val="037F3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  <a:defRPr/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Местные бюджеты: бюджеты муниципальных районов, бюджеты городских округов, бюджеты внутригородских муниципальных образований городов федерального значения Москвы и Санкт-Петербурга значения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4" name="CustomShape 10"/>
            <p:cNvSpPr/>
            <p:nvPr/>
          </p:nvSpPr>
          <p:spPr bwMode="auto">
            <a:xfrm>
              <a:off x="285840" y="5572080"/>
              <a:ext cx="7286400" cy="1019160"/>
            </a:xfrm>
            <a:prstGeom prst="trapezoid">
              <a:avLst>
                <a:gd name="adj" fmla="val 6455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lIns="23040" tIns="23040" rIns="23040" bIns="230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  <a:defRPr/>
              </a:pPr>
              <a:r>
                <a:rPr lang="ru-RU" sz="18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городских и сельских поселений</a:t>
              </a:r>
              <a:endParaRPr lang="ru-RU" sz="1800" b="0" strike="noStrike" spc="-1">
                <a:latin typeface="Arial"/>
              </a:endParaRPr>
            </a:p>
          </p:txBody>
        </p:sp>
      </p:grpSp>
      <p:grpSp>
        <p:nvGrpSpPr>
          <p:cNvPr id="355" name="Group 11"/>
          <p:cNvGrpSpPr/>
          <p:nvPr/>
        </p:nvGrpSpPr>
        <p:grpSpPr bwMode="auto"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 bwMode="auto">
          <a:xfrm>
            <a:off x="142920" y="642960"/>
            <a:ext cx="8857800" cy="73721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</a:t>
            </a:r>
            <a:r>
              <a:rPr lang="ru-RU" sz="1400" b="1" strike="noStrike" spc="-1">
                <a:solidFill>
                  <a:srgbClr val="FFC000"/>
                </a:solidFill>
                <a:latin typeface="Bookman Old Style"/>
                <a:ea typeface="DejaVu Sans"/>
              </a:rPr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  <a:endParaRPr lang="ru-RU" sz="1400" b="0" strike="noStrike" spc="-1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 bwMode="auto">
          <a:xfrm>
            <a:off x="0" y="0"/>
            <a:ext cx="9143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Бюджетный процесс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 bwMode="auto">
          <a:xfrm>
            <a:off x="1714320" y="1643040"/>
            <a:ext cx="6000480" cy="4284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C000"/>
                </a:solidFill>
                <a:latin typeface="Bookman Old Style"/>
                <a:ea typeface="DejaVu Sans"/>
              </a:rPr>
              <a:t>Стадии бюджетного процесса</a:t>
            </a:r>
            <a:endParaRPr lang="ru-RU" sz="1800" b="0" strike="noStrike" spc="-1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9" name="CustomShape 4"/>
          <p:cNvSpPr/>
          <p:nvPr/>
        </p:nvSpPr>
        <p:spPr bwMode="auto">
          <a:xfrm>
            <a:off x="142920" y="235728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5"/>
          <p:cNvSpPr/>
          <p:nvPr/>
        </p:nvSpPr>
        <p:spPr bwMode="auto">
          <a:xfrm>
            <a:off x="714240" y="242892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C000"/>
                </a:solidFill>
                <a:latin typeface="Bookman Old Style"/>
                <a:ea typeface="DejaVu Sans"/>
              </a:rPr>
              <a:t>1. Разработка проекта бюджета</a:t>
            </a:r>
            <a:endParaRPr lang="ru-RU" sz="1800" b="0" strike="noStrike" spc="-1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1" name="CustomShape 6"/>
          <p:cNvSpPr/>
          <p:nvPr/>
        </p:nvSpPr>
        <p:spPr bwMode="auto">
          <a:xfrm>
            <a:off x="142920" y="28573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7"/>
          <p:cNvSpPr/>
          <p:nvPr/>
        </p:nvSpPr>
        <p:spPr bwMode="auto">
          <a:xfrm>
            <a:off x="714240" y="292896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C000"/>
                </a:solidFill>
                <a:latin typeface="Bookman Old Style"/>
                <a:ea typeface="DejaVu Sans"/>
              </a:rPr>
              <a:t>2. Рассмотрение проекта бюджета</a:t>
            </a:r>
            <a:endParaRPr lang="ru-RU" sz="1800" b="0" strike="noStrike" spc="-1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3" name="CustomShape 8"/>
          <p:cNvSpPr/>
          <p:nvPr/>
        </p:nvSpPr>
        <p:spPr bwMode="auto">
          <a:xfrm>
            <a:off x="142920" y="3357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CustomShape 9"/>
          <p:cNvSpPr/>
          <p:nvPr/>
        </p:nvSpPr>
        <p:spPr bwMode="auto">
          <a:xfrm>
            <a:off x="714240" y="342900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C000"/>
                </a:solidFill>
                <a:latin typeface="Bookman Old Style"/>
                <a:ea typeface="DejaVu Sans"/>
              </a:rPr>
              <a:t>3. Утверждение  бюджета</a:t>
            </a:r>
            <a:endParaRPr lang="ru-RU" sz="1800" b="0" strike="noStrike" spc="-1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5" name="CustomShape 10"/>
          <p:cNvSpPr/>
          <p:nvPr/>
        </p:nvSpPr>
        <p:spPr bwMode="auto">
          <a:xfrm>
            <a:off x="714240" y="392904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C000"/>
                </a:solidFill>
                <a:latin typeface="Bookman Old Style"/>
                <a:ea typeface="DejaVu Sans"/>
              </a:rPr>
              <a:t>4. Исполнение бюджета</a:t>
            </a:r>
            <a:endParaRPr lang="ru-RU" sz="1800" b="0" strike="noStrike" spc="-1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6" name="CustomShape 11"/>
          <p:cNvSpPr/>
          <p:nvPr/>
        </p:nvSpPr>
        <p:spPr bwMode="auto">
          <a:xfrm>
            <a:off x="142920" y="385776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12"/>
          <p:cNvSpPr/>
          <p:nvPr/>
        </p:nvSpPr>
        <p:spPr bwMode="auto">
          <a:xfrm>
            <a:off x="142920" y="4500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13"/>
          <p:cNvSpPr/>
          <p:nvPr/>
        </p:nvSpPr>
        <p:spPr bwMode="auto">
          <a:xfrm>
            <a:off x="714240" y="4429080"/>
            <a:ext cx="8072280" cy="57132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C000"/>
                </a:solidFill>
                <a:latin typeface="Bookman Old Style"/>
                <a:ea typeface="DejaVu Sans"/>
              </a:rPr>
              <a:t>5. Составление и утверждение отчета об  исполнении бюджета</a:t>
            </a:r>
            <a:endParaRPr lang="ru-RU" sz="1800" b="0" strike="noStrike" spc="-1">
              <a:solidFill>
                <a:srgbClr val="FFC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86" name="Picture 2"/>
          <p:cNvPicPr/>
          <p:nvPr/>
        </p:nvPicPr>
        <p:blipFill>
          <a:blip r:embed="rId2"/>
          <a:stretch/>
        </p:blipFill>
        <p:spPr bwMode="auto">
          <a:xfrm>
            <a:off x="739080" y="403920"/>
            <a:ext cx="7910640" cy="606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 bwMode="auto">
          <a:xfrm>
            <a:off x="396510" y="210393"/>
            <a:ext cx="8302428" cy="8233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Структура доходов бюджета муниципального 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образования город Струнино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370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550373"/>
              </p:ext>
            </p:extLst>
          </p:nvPr>
        </p:nvGraphicFramePr>
        <p:xfrm>
          <a:off x="285840" y="1011504"/>
          <a:ext cx="8170337" cy="4505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1" name="CustomShape 2"/>
          <p:cNvSpPr/>
          <p:nvPr/>
        </p:nvSpPr>
        <p:spPr bwMode="auto">
          <a:xfrm>
            <a:off x="1691640" y="5517360"/>
            <a:ext cx="561636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Налоговые доходы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64 886,9 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16,0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dirty="0"/>
          </a:p>
          <a:p>
            <a:pPr>
              <a:lnSpc>
                <a:spcPct val="100000"/>
              </a:lnSpc>
              <a:defRPr/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2" name="CustomShape 3"/>
          <p:cNvSpPr/>
          <p:nvPr/>
        </p:nvSpPr>
        <p:spPr bwMode="auto">
          <a:xfrm>
            <a:off x="1907640" y="5625360"/>
            <a:ext cx="143640" cy="15300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CustomShape 4"/>
          <p:cNvSpPr/>
          <p:nvPr/>
        </p:nvSpPr>
        <p:spPr bwMode="auto">
          <a:xfrm>
            <a:off x="1547640" y="5810039"/>
            <a:ext cx="612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Неналоговые доходы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11 659,6 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2,9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4" name="CustomShape 5"/>
          <p:cNvSpPr/>
          <p:nvPr/>
        </p:nvSpPr>
        <p:spPr bwMode="auto">
          <a:xfrm>
            <a:off x="1884960" y="5925240"/>
            <a:ext cx="166320" cy="1378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6"/>
          <p:cNvSpPr/>
          <p:nvPr/>
        </p:nvSpPr>
        <p:spPr bwMode="auto">
          <a:xfrm>
            <a:off x="1884960" y="6165360"/>
            <a:ext cx="6480360" cy="367878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Безвозмездные поступления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328 450,7 </a:t>
            </a:r>
            <a:r>
              <a:rPr lang="ru-RU" sz="18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тыс.руб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. 81,1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6" name="CustomShape 7"/>
          <p:cNvSpPr/>
          <p:nvPr/>
        </p:nvSpPr>
        <p:spPr bwMode="auto">
          <a:xfrm>
            <a:off x="1907640" y="6275880"/>
            <a:ext cx="143640" cy="162360"/>
          </a:xfrm>
          <a:prstGeom prst="rect">
            <a:avLst/>
          </a:prstGeom>
          <a:solidFill>
            <a:schemeClr val="bg2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707501"/>
            <a:ext cx="8229240" cy="276999"/>
          </a:xfrm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Налоговые доходы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64 886,9тыс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. руб.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16,0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%</a:t>
            </a:r>
          </a:p>
        </p:txBody>
      </p:sp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937653"/>
              </p:ext>
            </p:extLst>
          </p:nvPr>
        </p:nvGraphicFramePr>
        <p:xfrm>
          <a:off x="1523999" y="1397000"/>
          <a:ext cx="6101751" cy="478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707501"/>
            <a:ext cx="8229240" cy="276999"/>
          </a:xfrm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Неналоговые доходы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11 659,6тыс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. руб.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2,9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%</a:t>
            </a:r>
          </a:p>
        </p:txBody>
      </p:sp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862628"/>
              </p:ext>
            </p:extLst>
          </p:nvPr>
        </p:nvGraphicFramePr>
        <p:xfrm>
          <a:off x="1285335" y="1164565"/>
          <a:ext cx="6308785" cy="4270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707501"/>
            <a:ext cx="8229240" cy="276999"/>
          </a:xfrm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Безвозмездные поступления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328 450,70тыс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. руб.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81,1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%</a:t>
            </a:r>
          </a:p>
        </p:txBody>
      </p:sp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3814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Соединительная линия уступом 3"/>
          <p:cNvCxnSpPr>
            <a:cxnSpLocks/>
          </p:cNvCxnSpPr>
          <p:nvPr/>
        </p:nvCxnSpPr>
        <p:spPr bwMode="auto">
          <a:xfrm rot="5400000">
            <a:off x="9405258" y="374469"/>
            <a:ext cx="43543" cy="261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 bwMode="auto">
          <a:xfrm>
            <a:off x="1080" y="445062"/>
            <a:ext cx="91429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Показатели социально-экономического развития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муниципального образования город Струнино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за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2023 год.</a:t>
            </a:r>
            <a:endParaRPr lang="ru-RU" sz="2000" b="0" strike="noStrike" spc="-1" dirty="0">
              <a:latin typeface="Arial"/>
            </a:endParaRPr>
          </a:p>
        </p:txBody>
      </p:sp>
      <p:pic>
        <p:nvPicPr>
          <p:cNvPr id="384" name="Рисунок 3"/>
          <p:cNvPicPr/>
          <p:nvPr/>
        </p:nvPicPr>
        <p:blipFill>
          <a:blip r:embed="rId2"/>
          <a:stretch/>
        </p:blipFill>
        <p:spPr bwMode="auto">
          <a:xfrm>
            <a:off x="1247244" y="2472505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6" name="Рисунок 5"/>
          <p:cNvPicPr/>
          <p:nvPr/>
        </p:nvPicPr>
        <p:blipFill>
          <a:blip r:embed="rId3"/>
          <a:stretch/>
        </p:blipFill>
        <p:spPr bwMode="auto">
          <a:xfrm>
            <a:off x="6862285" y="4282591"/>
            <a:ext cx="1856160" cy="1499040"/>
          </a:xfrm>
          <a:prstGeom prst="rect">
            <a:avLst/>
          </a:prstGeom>
          <a:ln>
            <a:noFill/>
          </a:ln>
        </p:spPr>
      </p:pic>
      <p:sp>
        <p:nvSpPr>
          <p:cNvPr id="388" name="CustomShape 2"/>
          <p:cNvSpPr/>
          <p:nvPr/>
        </p:nvSpPr>
        <p:spPr bwMode="auto">
          <a:xfrm>
            <a:off x="3335228" y="2472505"/>
            <a:ext cx="2284920" cy="52176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4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107,9 </a:t>
            </a: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индекс потребительских цен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89" name="CustomShape 3"/>
          <p:cNvSpPr/>
          <p:nvPr/>
        </p:nvSpPr>
        <p:spPr bwMode="auto">
          <a:xfrm>
            <a:off x="4001760" y="4428841"/>
            <a:ext cx="2642040" cy="52176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  <a:defRPr/>
            </a:pPr>
            <a:r>
              <a:rPr lang="ru-RU" sz="14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13 944 руб</a:t>
            </a:r>
            <a:r>
              <a:rPr lang="ru-RU" sz="14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–</a:t>
            </a:r>
            <a:endParaRPr lang="ru-RU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defRPr/>
            </a:pPr>
            <a:r>
              <a:rPr lang="ru-RU" sz="14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прожиточный минимум</a:t>
            </a:r>
            <a:endParaRPr lang="ru-RU" sz="1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2" name="CustomShape 1"/>
          <p:cNvSpPr/>
          <p:nvPr/>
        </p:nvSpPr>
        <p:spPr bwMode="auto">
          <a:xfrm>
            <a:off x="0" y="0"/>
            <a:ext cx="91429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Основные параметры бюджета 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город Струнино на 2023 год.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93" name="CustomShape 2"/>
          <p:cNvSpPr/>
          <p:nvPr/>
        </p:nvSpPr>
        <p:spPr bwMode="auto">
          <a:xfrm rot="5400000">
            <a:off x="571722" y="348301"/>
            <a:ext cx="1805155" cy="2499120"/>
          </a:xfrm>
          <a:prstGeom prst="homePlate">
            <a:avLst>
              <a:gd name="adj" fmla="val 50506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horz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Налоговые доходы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64 886,9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4" name="CustomShape 3"/>
          <p:cNvSpPr/>
          <p:nvPr/>
        </p:nvSpPr>
        <p:spPr bwMode="auto">
          <a:xfrm rot="5400000">
            <a:off x="3611760" y="394859"/>
            <a:ext cx="1644359" cy="25707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horz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11 659,6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5" name="CustomShape 4"/>
          <p:cNvSpPr/>
          <p:nvPr/>
        </p:nvSpPr>
        <p:spPr bwMode="auto">
          <a:xfrm rot="5400000">
            <a:off x="6587666" y="343413"/>
            <a:ext cx="1755667" cy="27849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horz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Безвозмездные поступления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328 450,7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6" name="CustomShape 5"/>
          <p:cNvSpPr/>
          <p:nvPr/>
        </p:nvSpPr>
        <p:spPr bwMode="auto">
          <a:xfrm>
            <a:off x="358309" y="2791752"/>
            <a:ext cx="8571600" cy="347958"/>
          </a:xfrm>
          <a:prstGeom prst="roundRect">
            <a:avLst>
              <a:gd name="adj" fmla="val 16667"/>
            </a:avLst>
          </a:prstGeom>
          <a:solidFill>
            <a:srgbClr val="037F35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Доходы бюджета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404 997,2 тыс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00" name="CustomShape 9"/>
          <p:cNvSpPr/>
          <p:nvPr/>
        </p:nvSpPr>
        <p:spPr bwMode="auto">
          <a:xfrm>
            <a:off x="2811313" y="428544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Культура и кинематография 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33 679,5</a:t>
            </a:r>
            <a:endParaRPr dirty="0"/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1" name="CustomShape 10"/>
          <p:cNvSpPr/>
          <p:nvPr/>
        </p:nvSpPr>
        <p:spPr bwMode="auto">
          <a:xfrm>
            <a:off x="358309" y="3557762"/>
            <a:ext cx="8571600" cy="4276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37F35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Расходы бюджета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542 758,3 тыс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02" name="CustomShape 11"/>
          <p:cNvSpPr/>
          <p:nvPr/>
        </p:nvSpPr>
        <p:spPr bwMode="auto">
          <a:xfrm>
            <a:off x="634320" y="558936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Физическая культура и спорт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20 047,1</a:t>
            </a:r>
            <a:endParaRPr dirty="0"/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3" name="CustomShape 12"/>
          <p:cNvSpPr/>
          <p:nvPr/>
        </p:nvSpPr>
        <p:spPr bwMode="auto">
          <a:xfrm>
            <a:off x="6444360" y="4069558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Жилищно-коммунальное хозяйство</a:t>
            </a:r>
            <a:b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423 335,6 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4" name="CustomShape 13"/>
          <p:cNvSpPr/>
          <p:nvPr/>
        </p:nvSpPr>
        <p:spPr bwMode="auto">
          <a:xfrm>
            <a:off x="2919240" y="5671835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Национальная экономика </a:t>
            </a:r>
            <a:b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35 153,8</a:t>
            </a:r>
            <a:endParaRPr dirty="0"/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5" name="CustomShape 14"/>
          <p:cNvSpPr/>
          <p:nvPr/>
        </p:nvSpPr>
        <p:spPr bwMode="auto">
          <a:xfrm>
            <a:off x="299993" y="4113873"/>
            <a:ext cx="2570760" cy="999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Национальная безопасность и правоохранительная деятельность       </a:t>
            </a:r>
            <a:b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1 </a:t>
            </a:r>
            <a:r>
              <a:rPr lang="ru-RU" sz="11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055,9 </a:t>
            </a:r>
            <a: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тыс. руб.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406" name="CustomShape 15"/>
          <p:cNvSpPr/>
          <p:nvPr/>
        </p:nvSpPr>
        <p:spPr bwMode="auto">
          <a:xfrm>
            <a:off x="6444360" y="5612620"/>
            <a:ext cx="264204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Прочие расходы 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26 432,2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7" name="CustomShape 16"/>
          <p:cNvSpPr/>
          <p:nvPr/>
        </p:nvSpPr>
        <p:spPr bwMode="auto">
          <a:xfrm>
            <a:off x="4398300" y="4825242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Социальная политика 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3 054,2 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2" name="CustomShape 1"/>
          <p:cNvSpPr/>
          <p:nvPr/>
        </p:nvSpPr>
        <p:spPr bwMode="auto">
          <a:xfrm>
            <a:off x="0" y="112320"/>
            <a:ext cx="91072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Дополнительная информация к  бюджету муниципального образования город Струнино на 2023-2025 годы.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503" name="Tabl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308588"/>
              </p:ext>
            </p:extLst>
          </p:nvPr>
        </p:nvGraphicFramePr>
        <p:xfrm>
          <a:off x="125640" y="1052640"/>
          <a:ext cx="8856720" cy="2883240"/>
        </p:xfrm>
        <a:graphic>
          <a:graphicData uri="http://schemas.openxmlformats.org/drawingml/2006/table">
            <a:tbl>
              <a:tblPr/>
              <a:tblGrid>
                <a:gridCol w="504000"/>
                <a:gridCol w="4492866"/>
                <a:gridCol w="1026367"/>
                <a:gridCol w="933062"/>
                <a:gridCol w="933061"/>
                <a:gridCol w="967364"/>
              </a:tblGrid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№ п/п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Наименование показателя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Ед.изм.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2023 год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2024 год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2025 год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доходов бюджета муниципального образования г. Струнино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404997,2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81810,0</a:t>
                      </a: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145990,0</a:t>
                      </a: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Струнино, всего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542758,3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81810,0</a:t>
                      </a: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145990,0</a:t>
                      </a:r>
                      <a:endParaRPr/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на 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423335,6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11134,7</a:t>
                      </a: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75954,3</a:t>
                      </a: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algn="ctr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город Струнино на содержание работников ОМС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5576,1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5581,2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5581,2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504" name="Tabl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221355"/>
              </p:ext>
            </p:extLst>
          </p:nvPr>
        </p:nvGraphicFramePr>
        <p:xfrm>
          <a:off x="161640" y="1340640"/>
          <a:ext cx="8874000" cy="5459400"/>
        </p:xfrm>
        <a:graphic>
          <a:graphicData uri="http://schemas.openxmlformats.org/drawingml/2006/table">
            <a:tbl>
              <a:tblPr/>
              <a:tblGrid>
                <a:gridCol w="456120"/>
                <a:gridCol w="3983400"/>
                <a:gridCol w="1130760"/>
                <a:gridCol w="857520"/>
                <a:gridCol w="1080323"/>
                <a:gridCol w="1365877"/>
              </a:tblGrid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№ п/п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Наименование показателя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Ед.изм.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2023 год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2025</a:t>
                      </a:r>
                      <a:b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</a:b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 год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культуру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2537,8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1326,5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1332,1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культуру 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33679,5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16844,9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16916,6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 социальную политику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0,2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социальную политику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3054,2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2035,0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1108,9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физическую культуру и спорт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888,3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892,0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834,5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физическую культуру и спорт 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20047,1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11327,2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10597,1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Среднемесячная номинальная начисленная заработная плата работников муниципальных учреждений культуры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41,017</a:t>
                      </a:r>
                      <a:endParaRPr lang="ru-RU" sz="12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39,070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41,366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99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Среднемесячная номинальная начисленная заработная плата работников муниципальных учреждений физической культуры и спорта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28,024</a:t>
                      </a:r>
                      <a:endParaRPr lang="ru-RU" sz="12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26,300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26,300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18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Сведения о муниципальных программах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</a:t>
                      </a: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534856,9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73344,2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Arial"/>
                        </a:rPr>
                        <a:t>137821,4</a:t>
                      </a:r>
                    </a:p>
                  </a:txBody>
                  <a:tcPr>
                    <a:lnL w="12240" algn="ctr">
                      <a:solidFill>
                        <a:srgbClr val="000000"/>
                      </a:solidFill>
                    </a:lnL>
                    <a:lnR w="1224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05" name="CustomShape 2"/>
          <p:cNvSpPr/>
          <p:nvPr/>
        </p:nvSpPr>
        <p:spPr bwMode="auto">
          <a:xfrm>
            <a:off x="0" y="112320"/>
            <a:ext cx="91072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Дополнительная информация к бюджету муниципального образования город Струнино на 2023-2025 годы.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6" name="CustomShape 1"/>
          <p:cNvSpPr/>
          <p:nvPr/>
        </p:nvSpPr>
        <p:spPr bwMode="auto">
          <a:xfrm>
            <a:off x="1346040" y="-99359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7" name="Tabl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831019"/>
              </p:ext>
            </p:extLst>
          </p:nvPr>
        </p:nvGraphicFramePr>
        <p:xfrm>
          <a:off x="107640" y="692640"/>
          <a:ext cx="8784719" cy="5904103"/>
        </p:xfrm>
        <a:graphic>
          <a:graphicData uri="http://schemas.openxmlformats.org/drawingml/2006/table">
            <a:tbl>
              <a:tblPr/>
              <a:tblGrid>
                <a:gridCol w="5315039"/>
                <a:gridCol w="1181160"/>
                <a:gridCol w="1107000"/>
                <a:gridCol w="1181520"/>
              </a:tblGrid>
              <a:tr h="65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4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2023 год в 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2024 год в 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2025 год в 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муниципальной службы в муниципальном образовании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1256,3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1227,3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917,3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«Осуществление комплекса мероприятий по оказанию услуг в сфере деятельности МУ «УЖН» города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26561,0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24004,4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22987,4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0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«Содержание муниципального имущества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18706,7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</a:tr>
              <a:tr h="46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«Пожарная безопасность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29,0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29,0</a:t>
                      </a:r>
                    </a:p>
                  </a:txBody>
                  <a:tcPr>
                    <a:noFill/>
                  </a:tcPr>
                </a:tc>
              </a:tr>
              <a:tr h="65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«Комплексные меры профилактики правонарушений в муниципальном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9,0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11,0</a:t>
                      </a:r>
                    </a:p>
                  </a:txBody>
                  <a:tcP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«Внешнее благоустройство и совершенствование архитектурно-художественного облика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10095,9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850,0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850,0</a:t>
                      </a:r>
                    </a:p>
                  </a:txBody>
                  <a:tcPr>
                    <a:noFill/>
                  </a:tcPr>
                </a:tc>
              </a:tr>
              <a:tr h="743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«Комплексное развитие транспортной инфраструктуры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31955,0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11626,0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11223,7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B w="1224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«Оформление права собственности на муниципальное имущество 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T w="12240" algn="ctr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79,0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T w="12240" algn="ctr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lnT w="12240" algn="ctr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</a:p>
                  </a:txBody>
                  <a:tcPr>
                    <a:lnT w="12240" algn="ctr">
                      <a:solidFill>
                        <a:srgbClr val="000000"/>
                      </a:solidFill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8" name="CustomShape 1"/>
          <p:cNvSpPr/>
          <p:nvPr/>
        </p:nvSpPr>
        <p:spPr bwMode="auto"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9" name="Tabl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047182"/>
              </p:ext>
            </p:extLst>
          </p:nvPr>
        </p:nvGraphicFramePr>
        <p:xfrm>
          <a:off x="107640" y="1124640"/>
          <a:ext cx="8856719" cy="5329440"/>
        </p:xfrm>
        <a:graphic>
          <a:graphicData uri="http://schemas.openxmlformats.org/drawingml/2006/table">
            <a:tbl>
              <a:tblPr/>
              <a:tblGrid>
                <a:gridCol w="5468039"/>
                <a:gridCol w="1155240"/>
                <a:gridCol w="1155240"/>
                <a:gridCol w="1078200"/>
              </a:tblGrid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2023 год в 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2024 год в 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2025 год в 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оценки муниципального имущества  муниципального образования город Струнино и оценки аренды муниципального имущества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21,0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кадастровых работ, кадастрового учета и оценки земельных участков, находящихся в  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70,5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34,7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60,0</a:t>
                      </a:r>
                    </a:p>
                  </a:txBody>
                  <a:tcPr>
                    <a:noFill/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«Использование и охрана земель на территории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</a:t>
                      </a: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устойчивого сокращения непригодного для проживания жилищного фонда в муниципальном образовании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267841,4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71048,7</a:t>
                      </a:r>
                    </a:p>
                  </a:txBody>
                  <a:tcPr>
                    <a:noFill/>
                  </a:tcPr>
                </a:tc>
              </a:tr>
              <a:tr h="48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«Капитальный ремонт многоквартирных домов»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887,8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860,0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860,0</a:t>
                      </a: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«Формирование комфортной городской среды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106542,8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8031,7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культуры, молодежной и семейной политики в муниципальном образовании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15511,8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13799,6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13871,3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 bwMode="auto">
          <a:xfrm>
            <a:off x="697680" y="548640"/>
            <a:ext cx="7747560" cy="2087280"/>
          </a:xfrm>
          <a:prstGeom prst="roundRect">
            <a:avLst>
              <a:gd name="adj" fmla="val 16667"/>
            </a:avLst>
          </a:prstGeom>
          <a:blipFill>
            <a:blip r:embed="rId2">
              <a:alphaModFix amt="34000"/>
            </a:blip>
            <a:stretch/>
          </a:blip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«БЮДЖЕТ </a:t>
            </a:r>
            <a:endParaRPr lang="ru-RU" sz="4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ДЛЯ ГРАЖДАН»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 bwMode="auto">
          <a:xfrm>
            <a:off x="827640" y="3285000"/>
            <a:ext cx="7617600" cy="22226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800" b="0" strike="noStrike" spc="-1">
                <a:solidFill>
                  <a:srgbClr val="161A32"/>
                </a:solidFill>
                <a:latin typeface="Times New Roman"/>
                <a:ea typeface="DejaVu Sans"/>
              </a:rPr>
              <a:t>ЦЕЛЬ: ПРЕДОСТАВЛЕНИЕ ГРАЖДАНАМ АКТУАЛЬНОЙ ИНФОРМАЦИИ О БЮДЖЕТЕ В ОБЪЕКТИВНОЙ, ЗАСЛУЖИВАЮЩЕЙ ДОВЕРИЯ, ДОСТУПНОЙ ДЛЯ ПОНИМАНИЯ ФОРМЕ.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0" name="CustomShape 1"/>
          <p:cNvSpPr/>
          <p:nvPr/>
        </p:nvSpPr>
        <p:spPr bwMode="auto"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11" name="Tabl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82581"/>
              </p:ext>
            </p:extLst>
          </p:nvPr>
        </p:nvGraphicFramePr>
        <p:xfrm>
          <a:off x="107640" y="867960"/>
          <a:ext cx="8856719" cy="5692749"/>
        </p:xfrm>
        <a:graphic>
          <a:graphicData uri="http://schemas.openxmlformats.org/drawingml/2006/table">
            <a:tbl>
              <a:tblPr/>
              <a:tblGrid>
                <a:gridCol w="5468039"/>
                <a:gridCol w="1155240"/>
                <a:gridCol w="1155240"/>
                <a:gridCol w="1078200"/>
              </a:tblGrid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2023 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2024 год в 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2025 год в 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и модернизация материально-технической базы учреждений культуры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15170,7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</a:tr>
              <a:tr h="603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жильем молодых семей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844,8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191,6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191,6</a:t>
                      </a: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физической культуры и спорта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20047,1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5107,1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10217,1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«Энергосбережение и повышение энергоэффективности в сфере жилищно-коммунального хозяйства  муниципального образования город Струнино»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132,9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</a:tr>
              <a:tr h="644434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инженерной и транспортной инфраструктурой  земельных участков, предоставляемых  (предоставленных) бесплатно для индивидуального жилищного строительства семьям, имеющим троих и более детей в возрасте до 18 лет»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670,7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B0F0"/>
                          </a:solidFill>
                          <a:latin typeface="Arial"/>
                        </a:rPr>
                        <a:t>300,0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8446,5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</a:rPr>
                        <a:t>Муниципальная программа «Модернизация объектов</a:t>
                      </a:r>
                      <a:r>
                        <a:rPr lang="ru-RU" sz="1200" b="0" strike="noStrike" spc="-1" baseline="0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</a:rPr>
                        <a:t> коммунальной инфраструктуры муниципального образования город Струнино»</a:t>
                      </a:r>
                      <a:endParaRPr lang="ru-RU" sz="1200" b="0" strike="noStrike" spc="-1" dirty="0">
                        <a:solidFill>
                          <a:srgbClr val="0070C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17100,0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89971,0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ru-RU" sz="1200" b="0" strike="noStrike" spc="-1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516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</a:rPr>
                        <a:t>Муниципальная программа «Обеспечение</a:t>
                      </a:r>
                      <a:r>
                        <a:rPr lang="ru-RU" sz="1200" b="0" strike="noStrike" spc="-1" baseline="0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</a:rPr>
                        <a:t> доступным и комфортным жильем населения города Струнино»</a:t>
                      </a:r>
                      <a:endParaRPr lang="ru-RU" sz="1200" b="0" strike="noStrike" spc="-1" dirty="0">
                        <a:solidFill>
                          <a:srgbClr val="0070C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500,1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626,5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" name="CustomShape 1"/>
          <p:cNvSpPr/>
          <p:nvPr/>
        </p:nvSpPr>
        <p:spPr bwMode="auto">
          <a:xfrm>
            <a:off x="93456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3" name="CustomShape 2"/>
          <p:cNvSpPr/>
          <p:nvPr/>
        </p:nvSpPr>
        <p:spPr bwMode="auto">
          <a:xfrm>
            <a:off x="179640" y="2205000"/>
            <a:ext cx="4032000" cy="3456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высококвалифицированного кадрового состава муниципальной службы, обеспечивающего эффективность муниципального управления в муниципальном образовании город Струнино и высокое качество муниципальных услуг;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организационного, информационного и ресурсного обеспечения муниципальной службы;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благоприятных организационных финансовых и материальных условий для муниципальных служащих администрации города Струнино;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управления муниципальной службой в муниципальном образовании город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14" name="CustomShape 3"/>
          <p:cNvSpPr/>
          <p:nvPr/>
        </p:nvSpPr>
        <p:spPr bwMode="auto">
          <a:xfrm>
            <a:off x="4586760" y="2227320"/>
            <a:ext cx="4320000" cy="3456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и реализация программ обучения муниципальных служащих муниципального образования город Струнино как основы их профессионального и должностного роста;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условий по повышению квалификации муниципальных служащих: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потребности в обучении;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-в целях оповещения граждан размещение в средствах массовой информации и на официальном сайте НПА;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-применение антикоррупционных механизмов на муниципальной службе;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правовой основы муниципальной службы;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организационных и правовых механизмов профессиональной деятельности муниципальных служащих в целях повышения качества муниципальных услуг в муниципальном образовании город Струнино;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механизмов работы с кадрами.</a:t>
            </a:r>
            <a:r>
              <a:rPr/>
              <a:t/>
            </a:r>
            <a:br>
              <a:rPr/>
            </a:br>
            <a:endParaRPr lang="ru-RU" sz="1050" b="0" strike="noStrike" spc="-1">
              <a:latin typeface="Arial"/>
            </a:endParaRPr>
          </a:p>
        </p:txBody>
      </p:sp>
      <p:sp>
        <p:nvSpPr>
          <p:cNvPr id="515" name="CustomShape 4"/>
          <p:cNvSpPr/>
          <p:nvPr/>
        </p:nvSpPr>
        <p:spPr bwMode="auto">
          <a:xfrm>
            <a:off x="565848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7" name="CustomShape 6"/>
          <p:cNvSpPr/>
          <p:nvPr/>
        </p:nvSpPr>
        <p:spPr bwMode="auto">
          <a:xfrm>
            <a:off x="-108359" y="0"/>
            <a:ext cx="9380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муниципальной службы в муниципальном образовании город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4" name="CustomShape 1"/>
          <p:cNvSpPr/>
          <p:nvPr/>
        </p:nvSpPr>
        <p:spPr bwMode="auto">
          <a:xfrm>
            <a:off x="9061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5" name="CustomShape 2"/>
          <p:cNvSpPr/>
          <p:nvPr/>
        </p:nvSpPr>
        <p:spPr bwMode="auto">
          <a:xfrm>
            <a:off x="185760" y="2515320"/>
            <a:ext cx="4032000" cy="3096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качества муниципальных услуг в сфере обслуживания населения;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экономической эффективности оказания услуг;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Совершенствование хозяйственного обеспечения МУ «УЖН»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26" name="CustomShape 3"/>
          <p:cNvSpPr/>
          <p:nvPr/>
        </p:nvSpPr>
        <p:spPr bwMode="auto">
          <a:xfrm>
            <a:off x="4644000" y="2515320"/>
            <a:ext cx="4320000" cy="3096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Осуществление единой политики в сфере: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Предоставление муниципальных услуг, обращение граждан и выдачи документов;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Хозяйственного обеспечения;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Транспортного обслуживания;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Сохранение в надлежащем состоянии административных зданий и сооружений.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27" name="CustomShape 4"/>
          <p:cNvSpPr/>
          <p:nvPr/>
        </p:nvSpPr>
        <p:spPr bwMode="auto">
          <a:xfrm>
            <a:off x="562968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9" name="CustomShape 6"/>
          <p:cNvSpPr/>
          <p:nvPr/>
        </p:nvSpPr>
        <p:spPr bwMode="auto">
          <a:xfrm>
            <a:off x="-108359" y="0"/>
            <a:ext cx="9380160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«Осуществление комплекса мероприятий по оказанию услуг в сфере деятельности МУ «УЖН» город Струнино»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8" name="CustomShape 1"/>
          <p:cNvSpPr/>
          <p:nvPr/>
        </p:nvSpPr>
        <p:spPr bwMode="auto">
          <a:xfrm>
            <a:off x="1014840" y="206100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9" name="CustomShape 2"/>
          <p:cNvSpPr/>
          <p:nvPr/>
        </p:nvSpPr>
        <p:spPr bwMode="auto">
          <a:xfrm>
            <a:off x="107640" y="299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надлежащего содержания, эксплуатации и сохранности муниципального имущества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0" name="CustomShape 3"/>
          <p:cNvSpPr/>
          <p:nvPr/>
        </p:nvSpPr>
        <p:spPr bwMode="auto">
          <a:xfrm>
            <a:off x="4614840" y="301140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  Содержание муниципального жилого и нежилого фонда;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  Проведение мероприятий по ремонту либо реконструкции муниципального жилого и нежилого фонда.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1" name="CustomShape 4"/>
          <p:cNvSpPr/>
          <p:nvPr/>
        </p:nvSpPr>
        <p:spPr bwMode="auto">
          <a:xfrm>
            <a:off x="5623200" y="204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3" name="CustomShape 6"/>
          <p:cNvSpPr/>
          <p:nvPr/>
        </p:nvSpPr>
        <p:spPr bwMode="auto">
          <a:xfrm>
            <a:off x="0" y="332640"/>
            <a:ext cx="910800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«Содержание муниципального имущества муниципального образования город Струнино Александровского района Владимирской области»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8" name="CustomShape 1"/>
          <p:cNvSpPr/>
          <p:nvPr/>
        </p:nvSpPr>
        <p:spPr bwMode="auto">
          <a:xfrm>
            <a:off x="93456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9" name="CustomShape 2"/>
          <p:cNvSpPr/>
          <p:nvPr/>
        </p:nvSpPr>
        <p:spPr bwMode="auto">
          <a:xfrm>
            <a:off x="179640" y="2205000"/>
            <a:ext cx="4032000" cy="3456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постоянной готовности сил и средств гражданской обороны;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-предупреждение возникновения и развития  чрезвычайных ситуаций;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угроз возникновения пожаров;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размеров ущерба и потерь от пожаров;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-ликвидация чрезвычайных ситуаций, вызванных пожарами;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уровня безопасности граждан и их собственности от пожаров.</a:t>
            </a:r>
            <a:r>
              <a:rPr/>
              <a:t/>
            </a:r>
            <a:br>
              <a:rPr/>
            </a:b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520" name="CustomShape 3"/>
          <p:cNvSpPr/>
          <p:nvPr/>
        </p:nvSpPr>
        <p:spPr bwMode="auto">
          <a:xfrm>
            <a:off x="4586760" y="2227320"/>
            <a:ext cx="4320000" cy="3456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обустройство, содержание и ремонт источников противопожарного водоснабжения, подъездных путей к ним;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обучение населения муниципального образования в области пожарной безопасности;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устройство и содержание в исправном состоянии защитных полос  между населённым пунктом и лесными массивами;</a:t>
            </a:r>
            <a:endParaRPr lang="ru-RU" sz="105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укрепление материально-технической базы добровольных пожарных обществ.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050" b="0" strike="noStrike" spc="-1">
              <a:latin typeface="Arial"/>
            </a:endParaRPr>
          </a:p>
        </p:txBody>
      </p:sp>
      <p:sp>
        <p:nvSpPr>
          <p:cNvPr id="521" name="CustomShape 4"/>
          <p:cNvSpPr/>
          <p:nvPr/>
        </p:nvSpPr>
        <p:spPr bwMode="auto">
          <a:xfrm>
            <a:off x="565848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3" name="CustomShape 6"/>
          <p:cNvSpPr/>
          <p:nvPr/>
        </p:nvSpPr>
        <p:spPr bwMode="auto">
          <a:xfrm>
            <a:off x="-108359" y="0"/>
            <a:ext cx="9380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«Пожарная безопасность  муниципального образования город Струнино Александровского района Владимирской области»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0" name="CustomShape 1"/>
          <p:cNvSpPr/>
          <p:nvPr/>
        </p:nvSpPr>
        <p:spPr bwMode="auto">
          <a:xfrm>
            <a:off x="109116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1" name="CustomShape 2"/>
          <p:cNvSpPr/>
          <p:nvPr/>
        </p:nvSpPr>
        <p:spPr bwMode="auto">
          <a:xfrm>
            <a:off x="183600" y="2493000"/>
            <a:ext cx="4032000" cy="2592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безопасности граждан, профилактика правонарушений на территории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92" name="CustomShape 3"/>
          <p:cNvSpPr/>
          <p:nvPr/>
        </p:nvSpPr>
        <p:spPr bwMode="auto">
          <a:xfrm>
            <a:off x="4663080" y="2471400"/>
            <a:ext cx="4320000" cy="311724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профилактики правонарушений;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безопасных условий жизнедеятельности на территории города Струнино;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-усиление борьбы против пьянства, алкоголизма,, наркомании и правонарушений на этой почве;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-профилактика правонарушений среди несовершеннолетних и молодежи.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93" name="CustomShape 4"/>
          <p:cNvSpPr/>
          <p:nvPr/>
        </p:nvSpPr>
        <p:spPr bwMode="auto">
          <a:xfrm>
            <a:off x="58147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5" name="CustomShape 6"/>
          <p:cNvSpPr/>
          <p:nvPr/>
        </p:nvSpPr>
        <p:spPr bwMode="auto">
          <a:xfrm>
            <a:off x="0" y="0"/>
            <a:ext cx="910800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«Комплексные меры профилактики правонарушений в муниципальном образовании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город Струнино Александровского района Владимирской области»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54" name="CustomShape 1"/>
          <p:cNvSpPr/>
          <p:nvPr/>
        </p:nvSpPr>
        <p:spPr bwMode="auto">
          <a:xfrm>
            <a:off x="101484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5" name="CustomShape 2"/>
          <p:cNvSpPr/>
          <p:nvPr/>
        </p:nvSpPr>
        <p:spPr bwMode="auto">
          <a:xfrm>
            <a:off x="107640" y="2133000"/>
            <a:ext cx="4032000" cy="38865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Комплексное решение проблемы благоустройства территории Мо г.Струнино;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уровня комфортности проживания на территории МО г.Струнино;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эффективности использования бюджетного финансирования по данному направлению.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6" name="CustomShape 3"/>
          <p:cNvSpPr/>
          <p:nvPr/>
        </p:nvSpPr>
        <p:spPr bwMode="auto">
          <a:xfrm>
            <a:off x="4586760" y="2111400"/>
            <a:ext cx="4320000" cy="38865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Проведение комплексной оценки территории, МО г.Струнино на предмет определения уровня соответствия их современным требованиям по безопасности, эргономике и технического состояния территории, объектов инфраструктуры и благоустройства с учетом перспектив развития территории;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-разработка плана мероприятий комплексного благоустройства территории МО г.Струнино;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-осуществление работ по созданию (установке), содержанию, ремонту, капитальному ремонту объектов инфраструктуры и благоустройства, расположенных на территории МО г.Струнино.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57" name="CustomShape 4"/>
          <p:cNvSpPr/>
          <p:nvPr/>
        </p:nvSpPr>
        <p:spPr bwMode="auto">
          <a:xfrm>
            <a:off x="573840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9" name="CustomShape 6"/>
          <p:cNvSpPr/>
          <p:nvPr/>
        </p:nvSpPr>
        <p:spPr bwMode="auto">
          <a:xfrm>
            <a:off x="0" y="0"/>
            <a:ext cx="91080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«Внешнее благоустройство и совершенствование архитектурно-художественного облика муниципального образования город Струнино»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4" name="CustomShape 1"/>
          <p:cNvSpPr/>
          <p:nvPr/>
        </p:nvSpPr>
        <p:spPr bwMode="auto">
          <a:xfrm>
            <a:off x="109116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5" name="CustomShape 2"/>
          <p:cNvSpPr/>
          <p:nvPr/>
        </p:nvSpPr>
        <p:spPr bwMode="auto">
          <a:xfrm>
            <a:off x="183600" y="2493000"/>
            <a:ext cx="4032000" cy="2592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Развитие современной, эффективной, безопасной транспортной инфраструктуры.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86" name="CustomShape 3"/>
          <p:cNvSpPr/>
          <p:nvPr/>
        </p:nvSpPr>
        <p:spPr bwMode="auto">
          <a:xfrm>
            <a:off x="4663080" y="2471400"/>
            <a:ext cx="4320000" cy="311724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проектирования строительства, реконструкции объектов транспортной инфраструктуры;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Снижение уровня аварийности на автомобильных дорогах,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 повышение уровня содержания сети автомобильных дорог для осуществления круглогодичного, бесперебойного и безопасного движения автомобильного транспорта;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Уменьшение доли автомобильных общего пользования, не соответствующих нормативным требованиям;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Улучшение санитарного и экологического состояния города;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Уменьшение доли автомобильных дорог общего пользования, не соответствующих нормативным требованиям.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587" name="CustomShape 4"/>
          <p:cNvSpPr/>
          <p:nvPr/>
        </p:nvSpPr>
        <p:spPr bwMode="auto">
          <a:xfrm>
            <a:off x="58147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9" name="CustomShape 6"/>
          <p:cNvSpPr/>
          <p:nvPr/>
        </p:nvSpPr>
        <p:spPr bwMode="auto">
          <a:xfrm>
            <a:off x="0" y="0"/>
            <a:ext cx="910800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«Комплексное развитие транспортной инфраструктуры 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город Струнино»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6" name="CustomShape 1"/>
          <p:cNvSpPr/>
          <p:nvPr/>
        </p:nvSpPr>
        <p:spPr bwMode="auto"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«Оформление права собственности на муниципальное имущество муниципального образования город Струнино Александровского района Владимирской области»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97" name="CustomShape 2"/>
          <p:cNvSpPr/>
          <p:nvPr/>
        </p:nvSpPr>
        <p:spPr bwMode="auto">
          <a:xfrm>
            <a:off x="1009440" y="1556640"/>
            <a:ext cx="2217600" cy="91476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8" name="CustomShape 3"/>
          <p:cNvSpPr/>
          <p:nvPr/>
        </p:nvSpPr>
        <p:spPr bwMode="auto">
          <a:xfrm>
            <a:off x="5623200" y="1556640"/>
            <a:ext cx="2217600" cy="902879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9" name="CustomShape 4"/>
          <p:cNvSpPr/>
          <p:nvPr/>
        </p:nvSpPr>
        <p:spPr bwMode="auto">
          <a:xfrm>
            <a:off x="107640" y="2709000"/>
            <a:ext cx="4032000" cy="2952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условий для эффективного управления и распоряжения муниципальным имуществом;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Инвентаризация объектов муниципального имущества.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0" name="CustomShape 5"/>
          <p:cNvSpPr/>
          <p:nvPr/>
        </p:nvSpPr>
        <p:spPr bwMode="auto">
          <a:xfrm>
            <a:off x="4623120" y="2748960"/>
            <a:ext cx="4320000" cy="293508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Осуществление государственного учета объектов недвижимости;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Оформление права муниципальной собственности на все объекты недвижимости.</a:t>
            </a:r>
            <a:endParaRPr lang="ru-RU" sz="11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2" name="CustomShape 1"/>
          <p:cNvSpPr/>
          <p:nvPr/>
        </p:nvSpPr>
        <p:spPr bwMode="auto"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«Проведение оценки муниципального имущества муниципального образования город Струнино и оценки аренды муниципального имущества муниципального образования город Струнино»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603" name="CustomShape 2"/>
          <p:cNvSpPr/>
          <p:nvPr/>
        </p:nvSpPr>
        <p:spPr bwMode="auto">
          <a:xfrm>
            <a:off x="1086840" y="152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4" name="CustomShape 3"/>
          <p:cNvSpPr/>
          <p:nvPr/>
        </p:nvSpPr>
        <p:spPr bwMode="auto">
          <a:xfrm>
            <a:off x="569520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5" name="CustomShape 4"/>
          <p:cNvSpPr/>
          <p:nvPr/>
        </p:nvSpPr>
        <p:spPr bwMode="auto">
          <a:xfrm>
            <a:off x="179640" y="245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-определение рыночной стоимости муниципального имущества путем проведения независимой оценки;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аренды муниципального имущества путем проведения независимой оценки.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6" name="CustomShape 5"/>
          <p:cNvSpPr/>
          <p:nvPr/>
        </p:nvSpPr>
        <p:spPr bwMode="auto">
          <a:xfrm>
            <a:off x="4488120" y="246996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Выполнение работ по независимой оценке рыночной стоимости объектов муниципальной собственности муниципального образования город Струнино;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Выполнение работ по независимой оценке рыночной стоимости услуги по предоставлению в аренду объектов муниципальной собственности муниципального образования город Струнино.</a:t>
            </a:r>
            <a:endParaRPr lang="ru-RU" sz="11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 bwMode="auto">
          <a:xfrm>
            <a:off x="395640" y="332640"/>
            <a:ext cx="8496000" cy="62636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ctr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  <a:defRPr/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Предисловие</a:t>
            </a: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  <a:defRPr/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  <a:defRPr/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  <a:defRPr/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  <a:defRPr/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defRPr/>
            </a:pPr>
            <a:endParaRPr lang="ru-RU" sz="2400" b="0" strike="noStrike" spc="-1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 bwMode="auto">
          <a:xfrm>
            <a:off x="395640" y="856440"/>
            <a:ext cx="8071920" cy="44708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         Бюджет </a:t>
            </a: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– это мощный инструмент политики, кардинально влияющий на социальное развитие, принятие бюджетных решений – неотъемлемый элемент государственного управления.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Поэтому обосновано желание граждан сделать бюджетную политику более прозрачной и основанной на широком участии людей.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Общественное участие увеличивает возможности контроля за качеством принимаемых решений по бюджету и его исполнением, что повышает ответственность органов власти за разработку и исполнение бюджета.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Вместе с тем, в России до последнего времени, лишь немногие граждане имели  хоть какой-либо опыт влияния на политические решения, а представители власти не всегда осознавали эффективность участия общественности, поэтому и те и другие не знают, как организовать процедуру общественного участия, приводящую к ощутимым результатами использования бюджетных ассигнований был создан бюджет для граждан.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  Граждане – и как налогоплательщики, и как потребители общественных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defRPr/>
            </a:pP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8" name="CustomShape 1"/>
          <p:cNvSpPr/>
          <p:nvPr/>
        </p:nvSpPr>
        <p:spPr bwMode="auto"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«Проведение кадастровых работ, кадастрового учета и оценки земельных участков, находящихся в 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09" name="CustomShape 2"/>
          <p:cNvSpPr/>
          <p:nvPr/>
        </p:nvSpPr>
        <p:spPr bwMode="auto">
          <a:xfrm>
            <a:off x="899640" y="2061000"/>
            <a:ext cx="2404800" cy="863640"/>
          </a:xfrm>
          <a:prstGeom prst="downArrowCallout">
            <a:avLst>
              <a:gd name="adj1" fmla="val 19154"/>
              <a:gd name="adj2" fmla="val 19155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0" name="CustomShape 3"/>
          <p:cNvSpPr/>
          <p:nvPr/>
        </p:nvSpPr>
        <p:spPr bwMode="auto">
          <a:xfrm>
            <a:off x="5476680" y="2061000"/>
            <a:ext cx="2404800" cy="863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1" name="CustomShape 4"/>
          <p:cNvSpPr/>
          <p:nvPr/>
        </p:nvSpPr>
        <p:spPr bwMode="auto">
          <a:xfrm>
            <a:off x="179640" y="3234240"/>
            <a:ext cx="4032000" cy="2016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-предоставление земельных участков многодетным семьям, проведение аукционов по продаже земельных участков, продаже права аренды земельных участков, находящихся в муниципальной собственности или  государственная собственность на которые не разграничена.</a:t>
            </a:r>
            <a:r>
              <a:rPr/>
              <a:t/>
            </a:r>
            <a:br>
              <a:rPr/>
            </a:b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612" name="CustomShape 5"/>
          <p:cNvSpPr/>
          <p:nvPr/>
        </p:nvSpPr>
        <p:spPr bwMode="auto">
          <a:xfrm>
            <a:off x="4633920" y="3279600"/>
            <a:ext cx="4320000" cy="2016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проведения кадастровых работ и кадастрового учета земельных участков;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-вынос границ земельных участков на местности;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земельных участков, находящихся в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 путем проведения независимой оценки.</a:t>
            </a:r>
            <a:endParaRPr lang="ru-RU" sz="11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" name="CustomShape 1"/>
          <p:cNvSpPr/>
          <p:nvPr/>
        </p:nvSpPr>
        <p:spPr bwMode="auto">
          <a:xfrm>
            <a:off x="1086840" y="152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5" name="CustomShape 2"/>
          <p:cNvSpPr/>
          <p:nvPr/>
        </p:nvSpPr>
        <p:spPr bwMode="auto">
          <a:xfrm>
            <a:off x="179640" y="245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улучшения и восстановления земель, подвергшихся деградации, нарушению и другим  негативным (вредным) воздействиям;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-сохранение качества земель (почв) и улучшение экологической обстановки;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-сохранение, защита и улучшение условий окружающей среды для обеспечения здоровья и благоприятных условий жизнедеятельности населения4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организации рационального использования и охраны земель;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инвентаризации земель, сохранение и восстановление зеленых насаждений.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6" name="CustomShape 3"/>
          <p:cNvSpPr/>
          <p:nvPr/>
        </p:nvSpPr>
        <p:spPr bwMode="auto">
          <a:xfrm>
            <a:off x="4658760" y="245268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Систематическое проведение инвентаризации земель, выявление пустующих и нерационально используемых земель в целях передачи их в аренду( собственность).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7" name="CustomShape 4"/>
          <p:cNvSpPr/>
          <p:nvPr/>
        </p:nvSpPr>
        <p:spPr bwMode="auto">
          <a:xfrm>
            <a:off x="569520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9" name="CustomShape 6"/>
          <p:cNvSpPr/>
          <p:nvPr/>
        </p:nvSpPr>
        <p:spPr bwMode="auto">
          <a:xfrm>
            <a:off x="0" y="112320"/>
            <a:ext cx="910800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«Использование и охрана земель муниципального образования город Струнино»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20" name="CustomShape 7"/>
          <p:cNvSpPr/>
          <p:nvPr/>
        </p:nvSpPr>
        <p:spPr bwMode="auto">
          <a:xfrm>
            <a:off x="566388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2" name="CustomShape 1"/>
          <p:cNvSpPr/>
          <p:nvPr/>
        </p:nvSpPr>
        <p:spPr bwMode="auto"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3" name="CustomShape 2"/>
          <p:cNvSpPr/>
          <p:nvPr/>
        </p:nvSpPr>
        <p:spPr bwMode="auto"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Финансовое и организационное обеспечение переселения граждан из многоквартирных домов, признанных аварийными и подлежащими сносу или реконструкции в связи с физическим износом в процессе их эксплуатации.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44" name="CustomShape 3"/>
          <p:cNvSpPr/>
          <p:nvPr/>
        </p:nvSpPr>
        <p:spPr bwMode="auto"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безопасных и благоприятных условий проживания граждан на территории Мо г.Струнино;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-переселение граждан из жилых помещений, находящихся в аварийных многоквартирных домах, в благоустроенные жилые помещения в возможно сжатые сроки;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-ликвидация (реконструкция) аварийных жилых домов;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-использование освободившихся земельных участков после сноса аварийных многоквартирных домов участниками программы под строительство новых объектов недвижимости по итогам реализации программы;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жилищного строительства.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45" name="CustomShape 4"/>
          <p:cNvSpPr/>
          <p:nvPr/>
        </p:nvSpPr>
        <p:spPr bwMode="auto"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7" name="CustomShape 6"/>
          <p:cNvSpPr/>
          <p:nvPr/>
        </p:nvSpPr>
        <p:spPr bwMode="auto">
          <a:xfrm>
            <a:off x="107640" y="0"/>
            <a:ext cx="9164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устойчивого сокращения непригодного для проживания жилищного фонда в муниципальном образовании город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6" name="CustomShape 1"/>
          <p:cNvSpPr/>
          <p:nvPr/>
        </p:nvSpPr>
        <p:spPr bwMode="auto">
          <a:xfrm>
            <a:off x="934560" y="14590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7" name="CustomShape 2"/>
          <p:cNvSpPr/>
          <p:nvPr/>
        </p:nvSpPr>
        <p:spPr bwMode="auto">
          <a:xfrm>
            <a:off x="156600" y="2493000"/>
            <a:ext cx="4032000" cy="2664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сохранности многоквартирных домов и улучшение комфортности проживания в них граждан.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8" name="CustomShape 3"/>
          <p:cNvSpPr/>
          <p:nvPr/>
        </p:nvSpPr>
        <p:spPr bwMode="auto">
          <a:xfrm>
            <a:off x="4636080" y="2471400"/>
            <a:ext cx="4320000" cy="2664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приведение состояния многоквартирных домов в   соответствие с требованиями нормативно - технических документов; 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улучшение качества предоставления жилищно-коммунальных услуг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9" name="CustomShape 4"/>
          <p:cNvSpPr/>
          <p:nvPr/>
        </p:nvSpPr>
        <p:spPr bwMode="auto">
          <a:xfrm>
            <a:off x="5658480" y="14590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1" name="CustomShape 6"/>
          <p:cNvSpPr/>
          <p:nvPr/>
        </p:nvSpPr>
        <p:spPr bwMode="auto">
          <a:xfrm>
            <a:off x="0" y="0"/>
            <a:ext cx="910800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«Капитальный ремонт многоквартирных домов муниципального образования город Струнино»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0" name="CustomShape 1"/>
          <p:cNvSpPr/>
          <p:nvPr/>
        </p:nvSpPr>
        <p:spPr bwMode="auto">
          <a:xfrm>
            <a:off x="906120" y="134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1" name="CustomShape 2"/>
          <p:cNvSpPr/>
          <p:nvPr/>
        </p:nvSpPr>
        <p:spPr bwMode="auto">
          <a:xfrm>
            <a:off x="179640" y="2227320"/>
            <a:ext cx="4032000" cy="2808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благоустройства на территории муниципального образования город Струнино.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2" name="CustomShape 3"/>
          <p:cNvSpPr/>
          <p:nvPr/>
        </p:nvSpPr>
        <p:spPr bwMode="auto">
          <a:xfrm>
            <a:off x="4604040" y="2271960"/>
            <a:ext cx="4320000" cy="2808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  Повышение уровня благоустройства города; 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вовлеченности граждан, организаций в реализацию мероприятий по благоустройству территорий муниципального образования;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благоустройства дворовых территорий муниципального образования город Струнино;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благоустройства наиболее посещаемых муниципальных территорий общего пользования.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33" name="CustomShape 4"/>
          <p:cNvSpPr/>
          <p:nvPr/>
        </p:nvSpPr>
        <p:spPr bwMode="auto">
          <a:xfrm>
            <a:off x="5629680" y="134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5" name="CustomShape 6"/>
          <p:cNvSpPr/>
          <p:nvPr/>
        </p:nvSpPr>
        <p:spPr bwMode="auto">
          <a:xfrm>
            <a:off x="-108359" y="0"/>
            <a:ext cx="938016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 программа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«Формирование комфортной городской среды муниципального образования город Струнино»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60" name="CustomShape 1"/>
          <p:cNvSpPr/>
          <p:nvPr/>
        </p:nvSpPr>
        <p:spPr bwMode="auto">
          <a:xfrm>
            <a:off x="104364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1" name="CustomShape 2"/>
          <p:cNvSpPr/>
          <p:nvPr/>
        </p:nvSpPr>
        <p:spPr bwMode="auto">
          <a:xfrm>
            <a:off x="289439" y="2421000"/>
            <a:ext cx="4032000" cy="2808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Создание условий для  культурно-духовного потенциала, самодеятельного творчества, привлечение как можно большего числа жителей города с систематическим занятиям в любительских объединениях, в клубах по интересам.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2" name="CustomShape 3"/>
          <p:cNvSpPr/>
          <p:nvPr/>
        </p:nvSpPr>
        <p:spPr bwMode="auto">
          <a:xfrm>
            <a:off x="4624560" y="2429280"/>
            <a:ext cx="4320000" cy="284868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Организация и проведение культурно-массовых мероприятий;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разнообразных направлений творчества среди молодежи;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-выявление и поддержка одаренных детей и молодых дарований;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-сохранения историко-культурного наследия, народного фольклора, пропаганда народного творчества;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качества предоставляемых услуг.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3" name="CustomShape 4"/>
          <p:cNvSpPr/>
          <p:nvPr/>
        </p:nvSpPr>
        <p:spPr bwMode="auto">
          <a:xfrm>
            <a:off x="576720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5" name="CustomShape 6"/>
          <p:cNvSpPr/>
          <p:nvPr/>
        </p:nvSpPr>
        <p:spPr bwMode="auto">
          <a:xfrm>
            <a:off x="-108359" y="0"/>
            <a:ext cx="938016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культуры, молодежной и семейной политики в муниципальном образовании город Струнино Александровского района Владимирской области»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66" name="CustomShape 1"/>
          <p:cNvSpPr/>
          <p:nvPr/>
        </p:nvSpPr>
        <p:spPr bwMode="auto">
          <a:xfrm>
            <a:off x="899640" y="83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7" name="CustomShape 2"/>
          <p:cNvSpPr/>
          <p:nvPr/>
        </p:nvSpPr>
        <p:spPr bwMode="auto">
          <a:xfrm>
            <a:off x="185400" y="1772640"/>
            <a:ext cx="4032000" cy="4176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Укрепление материально- технической базы муниципальных учреждений культуры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8" name="CustomShape 3"/>
          <p:cNvSpPr/>
          <p:nvPr/>
        </p:nvSpPr>
        <p:spPr bwMode="auto">
          <a:xfrm>
            <a:off x="4586760" y="1775520"/>
            <a:ext cx="4320000" cy="42228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Приведение технического состояния муниципальных учреждений культуры в соответствие с нормативными требованиями безопасности, санитарными и противопожарными нормами;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благоприятных условий для эффективной работы по ведению социально-культурной деятельности учреждений культуры;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Обеспечение условий для художественного творчества и инновационной деятельности, культурного обмена.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69" name="CustomShape 4"/>
          <p:cNvSpPr/>
          <p:nvPr/>
        </p:nvSpPr>
        <p:spPr bwMode="auto">
          <a:xfrm>
            <a:off x="5623200" y="83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1" name="CustomShape 6"/>
          <p:cNvSpPr/>
          <p:nvPr/>
        </p:nvSpPr>
        <p:spPr bwMode="auto">
          <a:xfrm>
            <a:off x="-108359" y="0"/>
            <a:ext cx="9380160" cy="92333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и модернизация материально-технической базы учреждений культуры муниципального образования город Струнино Александровского района Владимирской области»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72" name="CustomShape 1"/>
          <p:cNvSpPr/>
          <p:nvPr/>
        </p:nvSpPr>
        <p:spPr bwMode="auto">
          <a:xfrm>
            <a:off x="1009440" y="1679759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3" name="CustomShape 2"/>
          <p:cNvSpPr/>
          <p:nvPr/>
        </p:nvSpPr>
        <p:spPr bwMode="auto">
          <a:xfrm>
            <a:off x="107640" y="2709000"/>
            <a:ext cx="4032000" cy="2952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Оказание молодым семьям муниципального образования города Струнино- участникам программы государственной поддержки в улучшении жилищных условий..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74" name="CustomShape 3"/>
          <p:cNvSpPr/>
          <p:nvPr/>
        </p:nvSpPr>
        <p:spPr bwMode="auto">
          <a:xfrm>
            <a:off x="4623120" y="2748960"/>
            <a:ext cx="4320000" cy="293508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Предоставление молодым семьям социальных выплат на приобретение (строительство) жилья;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Разработка и внедрение правовых, финансовых, организационных механизмов оказания государственной поддержки молодым семьям по приобретению (строительству) жилья;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Формирование списков молодых семей;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Пропаганда новых приоритетов демографического поведения молодого населения, связанных с укреплением семейных отношений 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75" name="CustomShape 4"/>
          <p:cNvSpPr/>
          <p:nvPr/>
        </p:nvSpPr>
        <p:spPr bwMode="auto">
          <a:xfrm>
            <a:off x="5623200" y="16678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7" name="CustomShape 6"/>
          <p:cNvSpPr/>
          <p:nvPr/>
        </p:nvSpPr>
        <p:spPr bwMode="auto">
          <a:xfrm>
            <a:off x="32400" y="292320"/>
            <a:ext cx="910800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жильем молодых семей муниципального образования город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78" name="CustomShape 1"/>
          <p:cNvSpPr/>
          <p:nvPr/>
        </p:nvSpPr>
        <p:spPr bwMode="auto">
          <a:xfrm>
            <a:off x="97164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9" name="CustomShape 2"/>
          <p:cNvSpPr/>
          <p:nvPr/>
        </p:nvSpPr>
        <p:spPr bwMode="auto">
          <a:xfrm>
            <a:off x="185400" y="2133000"/>
            <a:ext cx="4032000" cy="3528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благоприятных условий для развития физической культуры и массового спорта в МО г.Струнино;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-использование физической культуры и спорта как одного из средств профилактики заболеваний, укрепления здоровья, поддержания высокой работоспособности населения.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80" name="CustomShape 3"/>
          <p:cNvSpPr/>
          <p:nvPr/>
        </p:nvSpPr>
        <p:spPr bwMode="auto">
          <a:xfrm>
            <a:off x="4586760" y="2181960"/>
            <a:ext cx="4320000" cy="3528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Укрепление и модернизация материально-технической базы: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внедрение наиболее эффективных форм и методов, передового опыта физкультурно-оздоровительной и спортивной работы с различными категориями населения;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массовых физкультурно-оздоровительных и спортивных мероприятий, способных удовлетворить интересы и потребности различных слоев населения;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интереса, в первую очередь школьников и учащейся молодежи, к активному и здоровому образу жизни;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-создание условий для увеличения количества систематически занимающихся физической культурой и спортом жителей города;</a:t>
            </a:r>
            <a:r>
              <a:rPr/>
              <a:t/>
            </a:r>
            <a:br>
              <a:rPr/>
            </a:b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-поддержка любительских и профессиональных команд, представляющих город в игровых видах спорта.</a:t>
            </a:r>
            <a:r>
              <a:rPr/>
              <a:t/>
            </a:r>
            <a:br>
              <a:rPr/>
            </a:br>
            <a:endParaRPr lang="ru-RU" sz="1050" b="0" strike="noStrike" spc="-1">
              <a:latin typeface="Arial"/>
            </a:endParaRPr>
          </a:p>
        </p:txBody>
      </p:sp>
      <p:sp>
        <p:nvSpPr>
          <p:cNvPr id="581" name="CustomShape 4"/>
          <p:cNvSpPr/>
          <p:nvPr/>
        </p:nvSpPr>
        <p:spPr bwMode="auto">
          <a:xfrm>
            <a:off x="569520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3" name="CustomShape 6"/>
          <p:cNvSpPr/>
          <p:nvPr/>
        </p:nvSpPr>
        <p:spPr bwMode="auto">
          <a:xfrm>
            <a:off x="-108359" y="0"/>
            <a:ext cx="938016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физической культуры и спорта муниципального образования город Струнино Александровского района Владимирской области»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7" name="CustomShape 1"/>
          <p:cNvSpPr/>
          <p:nvPr/>
        </p:nvSpPr>
        <p:spPr bwMode="auto"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28" name="CustomShape 2"/>
          <p:cNvSpPr/>
          <p:nvPr/>
        </p:nvSpPr>
        <p:spPr bwMode="auto"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комфортного проживания населения, безопасного движения транспортных средств и улучшение архитектурного облика города в вечернее и ночное время суток.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рационального использования топливно-энергетических  ресурсов за счет реализации энергосберегающих мероприятий.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29" name="CustomShape 3"/>
          <p:cNvSpPr/>
          <p:nvPr/>
        </p:nvSpPr>
        <p:spPr bwMode="auto"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450" indent="-171450">
              <a:lnSpc>
                <a:spcPct val="100000"/>
              </a:lnSpc>
              <a:buFontTx/>
              <a:buChar char="-"/>
              <a:defRPr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Техническое перевооружение и модернизация сетей уличного освещения.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-Внедрение современных технологий в управление уличным освещением города.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затрат на уличное освещение.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Проведение организационно-правовых мероприятий по энергосбережению;</a:t>
            </a:r>
            <a:r>
              <a:rPr/>
              <a:t/>
            </a:r>
            <a:br>
              <a:rPr/>
            </a:b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-Сбор и анализ данных об энергоемкости города Струнино.</a:t>
            </a:r>
            <a:endParaRPr/>
          </a:p>
          <a:p>
            <a:pPr marL="171450" indent="-171450">
              <a:lnSpc>
                <a:spcPct val="100000"/>
              </a:lnSpc>
              <a:buFontTx/>
              <a:buChar char="-"/>
              <a:defRPr/>
            </a:pPr>
            <a:r>
              <a:rPr lang="ru-RU" sz="1100" b="1" spc="-1">
                <a:solidFill>
                  <a:srgbClr val="000000"/>
                </a:solidFill>
                <a:latin typeface="Arial"/>
              </a:rPr>
              <a:t>-Снижение объемов потребления ТЭР на территории города Струнино.</a:t>
            </a:r>
            <a:br>
              <a:rPr lang="ru-RU" sz="1100" b="1" spc="-1">
                <a:solidFill>
                  <a:srgbClr val="000000"/>
                </a:solidFill>
                <a:latin typeface="Arial"/>
              </a:rPr>
            </a:br>
            <a:r>
              <a:rPr lang="ru-RU" sz="1100" b="1" spc="-1">
                <a:solidFill>
                  <a:srgbClr val="000000"/>
                </a:solidFill>
                <a:latin typeface="Arial"/>
              </a:rPr>
              <a:t>-Снижение затрат местного бюджета за период реализации программы на оплату коммунальных услуг.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30" name="CustomShape 4"/>
          <p:cNvSpPr/>
          <p:nvPr/>
        </p:nvSpPr>
        <p:spPr bwMode="auto"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32" name="CustomShape 6"/>
          <p:cNvSpPr/>
          <p:nvPr/>
        </p:nvSpPr>
        <p:spPr bwMode="auto">
          <a:xfrm>
            <a:off x="107640" y="0"/>
            <a:ext cx="916416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«Энергосбережение и повышение </a:t>
            </a:r>
            <a:r>
              <a:rPr lang="ru-RU" sz="1600" b="1" strike="noStrike" spc="-1" dirty="0" err="1">
                <a:solidFill>
                  <a:srgbClr val="27C2FF"/>
                </a:solidFill>
                <a:latin typeface="Bookman Old Style"/>
                <a:ea typeface="DejaVu Sans"/>
              </a:rPr>
              <a:t>энергоэффективности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 в сфере жилищно-коммунального хозяйства муниципального образования город Струнино»</a:t>
            </a:r>
            <a:endParaRPr lang="ru-RU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 bwMode="auto">
          <a:xfrm>
            <a:off x="5719680" y="5042520"/>
            <a:ext cx="329724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2" name="CustomShape 2"/>
          <p:cNvSpPr/>
          <p:nvPr/>
        </p:nvSpPr>
        <p:spPr bwMode="auto">
          <a:xfrm>
            <a:off x="3071880" y="5365800"/>
            <a:ext cx="3039840" cy="14911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3" name="CustomShape 3"/>
          <p:cNvSpPr/>
          <p:nvPr/>
        </p:nvSpPr>
        <p:spPr bwMode="auto">
          <a:xfrm>
            <a:off x="-135000" y="5042520"/>
            <a:ext cx="328788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4" name="CustomShape 4"/>
          <p:cNvSpPr/>
          <p:nvPr/>
        </p:nvSpPr>
        <p:spPr bwMode="auto">
          <a:xfrm>
            <a:off x="2941920" y="347004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5" name="CustomShape 5"/>
          <p:cNvSpPr/>
          <p:nvPr/>
        </p:nvSpPr>
        <p:spPr bwMode="auto">
          <a:xfrm>
            <a:off x="27360" y="3360600"/>
            <a:ext cx="2401920" cy="1319759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6" name="CustomShape 6"/>
          <p:cNvSpPr/>
          <p:nvPr/>
        </p:nvSpPr>
        <p:spPr bwMode="auto">
          <a:xfrm>
            <a:off x="2843640" y="1666800"/>
            <a:ext cx="2663280" cy="14432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7" name="CustomShape 7"/>
          <p:cNvSpPr/>
          <p:nvPr/>
        </p:nvSpPr>
        <p:spPr bwMode="auto">
          <a:xfrm>
            <a:off x="0" y="159120"/>
            <a:ext cx="9142920" cy="486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Что такое бюджет? Какие бывают бюджеты?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198" name="CustomShape 8"/>
          <p:cNvSpPr/>
          <p:nvPr/>
        </p:nvSpPr>
        <p:spPr bwMode="auto">
          <a:xfrm>
            <a:off x="410400" y="685080"/>
            <a:ext cx="8451000" cy="9432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20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</a:t>
            </a:r>
            <a:r>
              <a:rPr lang="ru-RU" sz="1800" b="1" strike="noStrike" spc="43">
                <a:solidFill>
                  <a:srgbClr val="52D2FF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43">
                <a:solidFill>
                  <a:srgbClr val="7030A0"/>
                </a:solidFill>
                <a:latin typeface="Bookman Old Style"/>
                <a:ea typeface="DejaVu Sans"/>
              </a:rPr>
              <a:t>– схема доходов и расходов определенного объекта  ( семьи, бизнеса, организации, государства и т.д.), устанавливаемая на определенный период времени.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9" name="CustomShape 9"/>
          <p:cNvSpPr/>
          <p:nvPr/>
        </p:nvSpPr>
        <p:spPr bwMode="auto">
          <a:xfrm>
            <a:off x="2195640" y="2096640"/>
            <a:ext cx="405540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Какие бывают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 бюджеты</a:t>
            </a:r>
            <a:r>
              <a:rPr lang="ru-RU" sz="1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0"/>
          <p:cNvSpPr/>
          <p:nvPr/>
        </p:nvSpPr>
        <p:spPr bwMode="auto">
          <a:xfrm>
            <a:off x="143640" y="3851640"/>
            <a:ext cx="228564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 семьи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01" name="CustomShape 11"/>
          <p:cNvSpPr/>
          <p:nvPr/>
        </p:nvSpPr>
        <p:spPr bwMode="auto">
          <a:xfrm>
            <a:off x="125280" y="5429160"/>
            <a:ext cx="2766600" cy="10022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Российской Федерации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(федеральный бюджет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Государственных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внебюджетных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Фондов РФ)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2" name="CustomShape 12"/>
          <p:cNvSpPr/>
          <p:nvPr/>
        </p:nvSpPr>
        <p:spPr bwMode="auto">
          <a:xfrm>
            <a:off x="5868360" y="5301360"/>
            <a:ext cx="3038040" cy="9421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Субъекты российской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Федерации (региональные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бюджеты, бюджеты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территориальных фондов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3" name="CustomShape 13"/>
          <p:cNvSpPr/>
          <p:nvPr/>
        </p:nvSpPr>
        <p:spPr bwMode="auto">
          <a:xfrm>
            <a:off x="3571920" y="5643720"/>
            <a:ext cx="2284920" cy="9421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Муниципальных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Образований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(местные бюджеты)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4" name="CustomShape 14"/>
          <p:cNvSpPr/>
          <p:nvPr/>
        </p:nvSpPr>
        <p:spPr bwMode="auto">
          <a:xfrm>
            <a:off x="2662920" y="3845160"/>
            <a:ext cx="327600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Публично - правовых образований          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5" name="CustomShape 15"/>
          <p:cNvSpPr/>
          <p:nvPr/>
        </p:nvSpPr>
        <p:spPr bwMode="auto">
          <a:xfrm rot="8767800">
            <a:off x="2556360" y="28414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16"/>
          <p:cNvSpPr/>
          <p:nvPr/>
        </p:nvSpPr>
        <p:spPr bwMode="auto">
          <a:xfrm>
            <a:off x="6000840" y="342900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 scaled="1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организаций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7" name="CustomShape 17"/>
          <p:cNvSpPr/>
          <p:nvPr/>
        </p:nvSpPr>
        <p:spPr bwMode="auto">
          <a:xfrm rot="5776200">
            <a:off x="4056840" y="312696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18"/>
          <p:cNvSpPr/>
          <p:nvPr/>
        </p:nvSpPr>
        <p:spPr bwMode="auto">
          <a:xfrm rot="2909400">
            <a:off x="5845320" y="29869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19"/>
          <p:cNvSpPr/>
          <p:nvPr/>
        </p:nvSpPr>
        <p:spPr bwMode="auto">
          <a:xfrm rot="8767800">
            <a:off x="2770560" y="4698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20"/>
          <p:cNvSpPr/>
          <p:nvPr/>
        </p:nvSpPr>
        <p:spPr bwMode="auto">
          <a:xfrm rot="3127200">
            <a:off x="5772240" y="4842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21"/>
          <p:cNvSpPr/>
          <p:nvPr/>
        </p:nvSpPr>
        <p:spPr bwMode="auto">
          <a:xfrm rot="5776200">
            <a:off x="4230720" y="49438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9" name="CustomShape 1"/>
          <p:cNvSpPr/>
          <p:nvPr/>
        </p:nvSpPr>
        <p:spPr bwMode="auto"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40" name="CustomShape 2"/>
          <p:cNvSpPr/>
          <p:nvPr/>
        </p:nvSpPr>
        <p:spPr bwMode="auto">
          <a:xfrm>
            <a:off x="380109" y="21114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trike="noStrike" spc="-1">
                <a:latin typeface="Arial"/>
              </a:rPr>
              <a:t>-Повышение качества и условий жизни семей, имеющих троих и более детей в возрасте до 18 лет, проживающих на территории города Струнино</a:t>
            </a:r>
            <a:endParaRPr/>
          </a:p>
          <a:p>
            <a:pPr>
              <a:lnSpc>
                <a:spcPct val="100000"/>
              </a:lnSpc>
              <a:defRPr/>
            </a:pPr>
            <a:r>
              <a:rPr lang="ru-RU" sz="1100" b="1" spc="-1">
                <a:latin typeface="Arial"/>
              </a:rPr>
              <a:t>-повышение уровня обустройства населенных пунктов инженерной и транспортной инфраструктурой на территории города Струнино</a:t>
            </a:r>
            <a:r>
              <a:rPr lang="ru-RU" sz="1100" b="1" strike="noStrike" spc="-1">
                <a:latin typeface="Arial"/>
              </a:rPr>
              <a:t> </a:t>
            </a:r>
          </a:p>
        </p:txBody>
      </p:sp>
      <p:sp>
        <p:nvSpPr>
          <p:cNvPr id="641" name="CustomShape 3"/>
          <p:cNvSpPr/>
          <p:nvPr/>
        </p:nvSpPr>
        <p:spPr bwMode="auto"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100" b="1" spc="-1">
                <a:solidFill>
                  <a:srgbClr val="000000"/>
                </a:solidFill>
                <a:latin typeface="Arial"/>
              </a:rPr>
              <a:t>-Обеспечение инженерной и транспортной инфраструктурой земельных участков, предоставляемых (предоставленных) бесплатно для индивидуального жилищного строительства семьям, имеющих троих и более детей в возрасте до 18 лет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42" name="CustomShape 4"/>
          <p:cNvSpPr/>
          <p:nvPr/>
        </p:nvSpPr>
        <p:spPr bwMode="auto"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44" name="CustomShape 6"/>
          <p:cNvSpPr/>
          <p:nvPr/>
        </p:nvSpPr>
        <p:spPr bwMode="auto">
          <a:xfrm>
            <a:off x="107640" y="0"/>
            <a:ext cx="9164160" cy="1077218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инженерной и транспортной инфраструктурой земельных участков, предоставляемых (предоставленных) бесплатно для индивидуального жилищного строительства семьям, имеющих троих и более детей в возрасте до 18 лет»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45" name="CustomShape 1"/>
          <p:cNvSpPr/>
          <p:nvPr/>
        </p:nvSpPr>
        <p:spPr bwMode="auto">
          <a:xfrm>
            <a:off x="0" y="112320"/>
            <a:ext cx="9108000" cy="7016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Муниципальный долг муниципального образования 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город Струнино в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2023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году равен 0.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646" name="Диаграмма 40"/>
          <p:cNvGraphicFramePr>
            <a:graphicFrameLocks/>
          </p:cNvGraphicFramePr>
          <p:nvPr/>
        </p:nvGraphicFramePr>
        <p:xfrm>
          <a:off x="467640" y="1268640"/>
          <a:ext cx="7992360" cy="20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47" name="Picture 2"/>
          <p:cNvPicPr/>
          <p:nvPr/>
        </p:nvPicPr>
        <p:blipFill>
          <a:blip r:embed="rId3"/>
          <a:stretch/>
        </p:blipFill>
        <p:spPr bwMode="auto">
          <a:xfrm>
            <a:off x="663120" y="1268640"/>
            <a:ext cx="7619760" cy="489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48" name="CustomShape 1"/>
          <p:cNvSpPr/>
          <p:nvPr/>
        </p:nvSpPr>
        <p:spPr bwMode="auto">
          <a:xfrm>
            <a:off x="0" y="0"/>
            <a:ext cx="914364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Информация для контактов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649" name="CustomShape 2"/>
          <p:cNvSpPr/>
          <p:nvPr/>
        </p:nvSpPr>
        <p:spPr bwMode="auto">
          <a:xfrm>
            <a:off x="20160" y="945720"/>
            <a:ext cx="9143640" cy="313786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Бюджетный отдел администрации муниципального образования город Струнино</a:t>
            </a:r>
            <a:endParaRPr lang="ru-RU" sz="1800" b="0" strike="noStrike" spc="-1" dirty="0">
              <a:solidFill>
                <a:srgbClr val="7030A0"/>
              </a:solidFill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endParaRPr lang="ru-RU" sz="1800" b="0" strike="noStrike" spc="-1" dirty="0">
              <a:solidFill>
                <a:srgbClr val="7030A0"/>
              </a:solidFill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endParaRPr lang="ru-RU" sz="1800" b="0" strike="noStrike" spc="-1" dirty="0">
              <a:solidFill>
                <a:srgbClr val="7030A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Индекс:</a:t>
            </a: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601671</a:t>
            </a:r>
            <a:endParaRPr lang="ru-RU" sz="1800" b="0" strike="noStrike" spc="-1" dirty="0">
              <a:solidFill>
                <a:srgbClr val="7030A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Город:</a:t>
            </a: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Струнино</a:t>
            </a:r>
            <a:endParaRPr lang="ru-RU" sz="1800" b="0" strike="noStrike" spc="-1" dirty="0">
              <a:solidFill>
                <a:srgbClr val="7030A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Улица:</a:t>
            </a: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Воронина</a:t>
            </a:r>
            <a:endParaRPr lang="ru-RU" sz="1800" b="0" strike="noStrike" spc="-1" dirty="0">
              <a:solidFill>
                <a:srgbClr val="7030A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Дом:</a:t>
            </a: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1</a:t>
            </a:r>
            <a:endParaRPr lang="ru-RU" sz="1800" b="0" strike="noStrike" spc="-1" dirty="0">
              <a:solidFill>
                <a:srgbClr val="7030A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Телефон/факс:</a:t>
            </a: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8 (49244) 4-10-93</a:t>
            </a:r>
            <a:endParaRPr lang="ru-RU" sz="1800" b="0" strike="noStrike" spc="-1" dirty="0">
              <a:solidFill>
                <a:srgbClr val="7030A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 err="1">
                <a:solidFill>
                  <a:srgbClr val="7030A0"/>
                </a:solidFill>
                <a:latin typeface="Bookman Old Style"/>
                <a:ea typeface="DejaVu Sans"/>
              </a:rPr>
              <a:t>www</a:t>
            </a:r>
            <a:r>
              <a:rPr lang="ru-RU" sz="1800" b="1" u="sng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:</a:t>
            </a: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7030A0"/>
                </a:solidFill>
                <a:latin typeface="Bookman Old Style"/>
                <a:ea typeface="DejaVu Sans"/>
              </a:rPr>
              <a:t>городструнино.рф</a:t>
            </a:r>
            <a:endParaRPr lang="ru-RU" sz="1800" b="0" strike="noStrike" spc="-1" dirty="0">
              <a:solidFill>
                <a:srgbClr val="7030A0"/>
              </a:solidFill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E-</a:t>
            </a:r>
            <a:r>
              <a:rPr lang="ru-RU" sz="1800" b="1" u="sng" strike="noStrike" spc="-1" dirty="0" err="1">
                <a:solidFill>
                  <a:srgbClr val="7030A0"/>
                </a:solidFill>
                <a:latin typeface="Bookman Old Style"/>
                <a:ea typeface="DejaVu Sans"/>
              </a:rPr>
              <a:t>mail</a:t>
            </a:r>
            <a:r>
              <a:rPr lang="ru-RU" sz="1800" b="1" u="sng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:</a:t>
            </a: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adm331601@mail.ru</a:t>
            </a:r>
            <a:endParaRPr lang="ru-RU" sz="1800" b="0" strike="noStrike" spc="-1" dirty="0">
              <a:solidFill>
                <a:srgbClr val="7030A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 bwMode="auto">
          <a:xfrm>
            <a:off x="216000" y="2021040"/>
            <a:ext cx="8610840" cy="10328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2"/>
          <p:cNvSpPr/>
          <p:nvPr/>
        </p:nvSpPr>
        <p:spPr bwMode="auto">
          <a:xfrm>
            <a:off x="208440" y="980640"/>
            <a:ext cx="8610840" cy="86292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3"/>
          <p:cNvSpPr/>
          <p:nvPr/>
        </p:nvSpPr>
        <p:spPr bwMode="auto">
          <a:xfrm>
            <a:off x="200520" y="961920"/>
            <a:ext cx="8942400" cy="15501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Доходы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Расходы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выплачиваемые из бюджета денежные средства (социальные выплаты населению, содержание государственных учреждений ( ЖКХ, культура, физическая культура и спорт и другие) капитальное строительство и другие)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5" name="CustomShape 4"/>
          <p:cNvSpPr/>
          <p:nvPr/>
        </p:nvSpPr>
        <p:spPr bwMode="auto">
          <a:xfrm>
            <a:off x="1040040" y="188640"/>
            <a:ext cx="70387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Основные характеристики бюджета?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16" name="CustomShape 5"/>
          <p:cNvSpPr/>
          <p:nvPr/>
        </p:nvSpPr>
        <p:spPr bwMode="auto">
          <a:xfrm>
            <a:off x="11160" y="3213000"/>
            <a:ext cx="1294920" cy="111600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6"/>
          <p:cNvSpPr/>
          <p:nvPr/>
        </p:nvSpPr>
        <p:spPr bwMode="auto">
          <a:xfrm>
            <a:off x="3060000" y="32130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8" name="CustomShape 7"/>
          <p:cNvSpPr/>
          <p:nvPr/>
        </p:nvSpPr>
        <p:spPr bwMode="auto">
          <a:xfrm>
            <a:off x="4413240" y="4103280"/>
            <a:ext cx="1402920" cy="133596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 bwMode="auto">
          <a:xfrm>
            <a:off x="1403640" y="522936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9"/>
          <p:cNvSpPr/>
          <p:nvPr/>
        </p:nvSpPr>
        <p:spPr bwMode="auto">
          <a:xfrm>
            <a:off x="4040640" y="526608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10"/>
          <p:cNvSpPr/>
          <p:nvPr/>
        </p:nvSpPr>
        <p:spPr bwMode="auto">
          <a:xfrm>
            <a:off x="6867720" y="5229360"/>
            <a:ext cx="430920" cy="33624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11"/>
          <p:cNvSpPr/>
          <p:nvPr/>
        </p:nvSpPr>
        <p:spPr bwMode="auto">
          <a:xfrm>
            <a:off x="53640" y="3582000"/>
            <a:ext cx="1222920" cy="516240"/>
          </a:xfrm>
          <a:prstGeom prst="rect">
            <a:avLst/>
          </a:prstGeom>
          <a:noFill/>
          <a:ln>
            <a:noFill/>
          </a:ln>
          <a:effectLst>
            <a:outerShdw blurRad="184150" dist="241051" dir="11518873" sx="110000" sy="110000" algn="ctr">
              <a:srgbClr val="000000">
                <a:alpha val="18000"/>
              </a:srgbClr>
            </a:outerShdw>
          </a:effectLst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23" name="CustomShape 12"/>
          <p:cNvSpPr/>
          <p:nvPr/>
        </p:nvSpPr>
        <p:spPr bwMode="auto">
          <a:xfrm>
            <a:off x="5796000" y="31428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24" name="CustomShape 13"/>
          <p:cNvSpPr/>
          <p:nvPr/>
        </p:nvSpPr>
        <p:spPr bwMode="auto">
          <a:xfrm>
            <a:off x="971640" y="3357000"/>
            <a:ext cx="1871280" cy="17272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25" name="CustomShape 14"/>
          <p:cNvSpPr/>
          <p:nvPr/>
        </p:nvSpPr>
        <p:spPr bwMode="auto">
          <a:xfrm>
            <a:off x="539640" y="5877360"/>
            <a:ext cx="1799280" cy="8805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Профицит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доходов над расходами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6" name="CustomShape 15"/>
          <p:cNvSpPr/>
          <p:nvPr/>
        </p:nvSpPr>
        <p:spPr bwMode="auto">
          <a:xfrm>
            <a:off x="3821040" y="5892840"/>
            <a:ext cx="163008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Дефицит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расходов над доходами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7" name="CustomShape 16"/>
          <p:cNvSpPr/>
          <p:nvPr/>
        </p:nvSpPr>
        <p:spPr bwMode="auto">
          <a:xfrm>
            <a:off x="6228360" y="5892480"/>
            <a:ext cx="2914560" cy="1125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Сбалансированность бюджета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соответствие доходов и расходов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228" name="CustomShape 17"/>
          <p:cNvSpPr/>
          <p:nvPr/>
        </p:nvSpPr>
        <p:spPr bwMode="auto">
          <a:xfrm>
            <a:off x="7120440" y="3819960"/>
            <a:ext cx="19036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сточники финансирования дефицита бюджета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 bwMode="auto">
          <a:xfrm rot="19855800">
            <a:off x="2687400" y="2202120"/>
            <a:ext cx="2282400" cy="1987560"/>
          </a:xfrm>
          <a:prstGeom prst="wedgeRectCallout">
            <a:avLst>
              <a:gd name="adj1" fmla="val -20833"/>
              <a:gd name="adj2" fmla="val 62500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2"/>
          <p:cNvSpPr/>
          <p:nvPr/>
        </p:nvSpPr>
        <p:spPr bwMode="auto">
          <a:xfrm>
            <a:off x="179640" y="911520"/>
            <a:ext cx="8640000" cy="53276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just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  <a:defRPr/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	Доходы бюджета муниципального образования город Струнино образуются за счет налоговых и неналоговых доходов, а также за счет безвозмездных поступлений.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 bwMode="auto">
          <a:xfrm>
            <a:off x="2603519" y="39960"/>
            <a:ext cx="395892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Доходы</a:t>
            </a: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бюджета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232" name="CustomShape 4"/>
          <p:cNvSpPr/>
          <p:nvPr/>
        </p:nvSpPr>
        <p:spPr bwMode="auto">
          <a:xfrm rot="644400">
            <a:off x="3332160" y="4085280"/>
            <a:ext cx="2633760" cy="2402640"/>
          </a:xfrm>
          <a:prstGeom prst="ellipse">
            <a:avLst/>
          </a:prstGeom>
          <a:solidFill>
            <a:srgbClr val="00B0F0"/>
          </a:solidFill>
          <a:ln w="34920"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5"/>
          <p:cNvSpPr/>
          <p:nvPr/>
        </p:nvSpPr>
        <p:spPr bwMode="auto">
          <a:xfrm>
            <a:off x="3786120" y="4842720"/>
            <a:ext cx="1872360" cy="881640"/>
          </a:xfrm>
          <a:prstGeom prst="rect">
            <a:avLst/>
          </a:prstGeom>
          <a:noFill/>
          <a:ln w="34920">
            <a:noFill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Доходы</a:t>
            </a:r>
            <a:endParaRPr lang="ru-RU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бюджета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234" name="CustomShape 6"/>
          <p:cNvSpPr/>
          <p:nvPr/>
        </p:nvSpPr>
        <p:spPr bwMode="auto">
          <a:xfrm rot="19993200">
            <a:off x="2893680" y="2333160"/>
            <a:ext cx="2148840" cy="1794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Налоговые доходы –поступления в бюджет от уплаты налогов, установленных Налоговым кодексом РФ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35" name="CustomShape 7"/>
          <p:cNvSpPr/>
          <p:nvPr/>
        </p:nvSpPr>
        <p:spPr bwMode="auto">
          <a:xfrm rot="19423800">
            <a:off x="123120" y="3966120"/>
            <a:ext cx="2686680" cy="26622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8"/>
          <p:cNvSpPr/>
          <p:nvPr/>
        </p:nvSpPr>
        <p:spPr bwMode="auto">
          <a:xfrm>
            <a:off x="467640" y="4470480"/>
            <a:ext cx="2201760" cy="17946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– поступления от уплаты сборов, установленных законодательством РФ и штрафов за нарушение законодательства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37" name="CustomShape 9"/>
          <p:cNvSpPr/>
          <p:nvPr/>
        </p:nvSpPr>
        <p:spPr bwMode="auto">
          <a:xfrm rot="8336999">
            <a:off x="6227640" y="2883600"/>
            <a:ext cx="2803680" cy="27756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10"/>
          <p:cNvSpPr/>
          <p:nvPr/>
        </p:nvSpPr>
        <p:spPr bwMode="auto">
          <a:xfrm>
            <a:off x="6804360" y="3131640"/>
            <a:ext cx="2015280" cy="22208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Безвозмездные поступления – это финансовая помощь из бюджетов других уровней (межбюджетные трансферты), от физических и юридических лиц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 bwMode="auto">
          <a:xfrm>
            <a:off x="1900440" y="-99359"/>
            <a:ext cx="53409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4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Налоговые доходы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 bwMode="auto">
          <a:xfrm>
            <a:off x="83160" y="2061000"/>
            <a:ext cx="209880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3"/>
          <p:cNvSpPr/>
          <p:nvPr/>
        </p:nvSpPr>
        <p:spPr bwMode="auto">
          <a:xfrm>
            <a:off x="83160" y="935280"/>
            <a:ext cx="209880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4"/>
          <p:cNvSpPr/>
          <p:nvPr/>
        </p:nvSpPr>
        <p:spPr bwMode="auto">
          <a:xfrm>
            <a:off x="196920" y="984600"/>
            <a:ext cx="187128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Федеральные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3" name="CustomShape 5"/>
          <p:cNvSpPr/>
          <p:nvPr/>
        </p:nvSpPr>
        <p:spPr bwMode="auto">
          <a:xfrm>
            <a:off x="694836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7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Специальные налоговые режимы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244" name="CustomShape 6"/>
          <p:cNvSpPr/>
          <p:nvPr/>
        </p:nvSpPr>
        <p:spPr bwMode="auto">
          <a:xfrm>
            <a:off x="233964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7"/>
          <p:cNvSpPr/>
          <p:nvPr/>
        </p:nvSpPr>
        <p:spPr bwMode="auto">
          <a:xfrm>
            <a:off x="2083320" y="961560"/>
            <a:ext cx="2655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Региональные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6" name="CustomShape 8"/>
          <p:cNvSpPr/>
          <p:nvPr/>
        </p:nvSpPr>
        <p:spPr bwMode="auto">
          <a:xfrm>
            <a:off x="233964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9"/>
          <p:cNvSpPr/>
          <p:nvPr/>
        </p:nvSpPr>
        <p:spPr bwMode="auto">
          <a:xfrm>
            <a:off x="4644000" y="935280"/>
            <a:ext cx="213552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Местные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8" name="CustomShape 10"/>
          <p:cNvSpPr/>
          <p:nvPr/>
        </p:nvSpPr>
        <p:spPr bwMode="auto">
          <a:xfrm>
            <a:off x="464400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11"/>
          <p:cNvSpPr/>
          <p:nvPr/>
        </p:nvSpPr>
        <p:spPr bwMode="auto">
          <a:xfrm>
            <a:off x="692496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2"/>
          <p:cNvSpPr/>
          <p:nvPr/>
        </p:nvSpPr>
        <p:spPr bwMode="auto">
          <a:xfrm>
            <a:off x="2339640" y="2277000"/>
            <a:ext cx="208728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-транспортный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игорный бизнес;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организаций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1" name="CustomShape 13"/>
          <p:cNvSpPr/>
          <p:nvPr/>
        </p:nvSpPr>
        <p:spPr bwMode="auto">
          <a:xfrm>
            <a:off x="4759200" y="2262960"/>
            <a:ext cx="199116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-земельный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физических лиц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2" name="CustomShape 14"/>
          <p:cNvSpPr/>
          <p:nvPr/>
        </p:nvSpPr>
        <p:spPr bwMode="auto">
          <a:xfrm>
            <a:off x="7092360" y="2262960"/>
            <a:ext cx="1799280" cy="25567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сельскохозяйственный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-упрощенная система налогообложения;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налог на вмененный доход;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-патентная система налогообложения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3" name="CustomShape 15"/>
          <p:cNvSpPr/>
          <p:nvPr/>
        </p:nvSpPr>
        <p:spPr bwMode="auto">
          <a:xfrm>
            <a:off x="196920" y="2069640"/>
            <a:ext cx="1871280" cy="48175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добавленную стоимость;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-акцизы;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доходы физических лиц;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прибыль организаций;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-сборы за пользование объектами животного мира и за пользование объектами водных биологических ресурсов;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-водный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-государственная пошлина;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добычу полезных ископаемых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35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 bwMode="auto">
          <a:xfrm>
            <a:off x="1673280" y="-99359"/>
            <a:ext cx="549036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 bwMode="auto">
          <a:xfrm>
            <a:off x="214200" y="714240"/>
            <a:ext cx="8571600" cy="3285000"/>
          </a:xfrm>
          <a:prstGeom prst="round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3"/>
          <p:cNvSpPr/>
          <p:nvPr/>
        </p:nvSpPr>
        <p:spPr bwMode="auto">
          <a:xfrm>
            <a:off x="714240" y="1143000"/>
            <a:ext cx="785700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</p:sp>
      <p:sp>
        <p:nvSpPr>
          <p:cNvPr id="257" name="CustomShape 4"/>
          <p:cNvSpPr/>
          <p:nvPr/>
        </p:nvSpPr>
        <p:spPr bwMode="auto">
          <a:xfrm>
            <a:off x="571320" y="785879"/>
            <a:ext cx="7999920" cy="31932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1200" b="1" strike="noStrike" spc="-1" dirty="0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</a:t>
            </a:r>
            <a:r>
              <a:rPr lang="ru-RU" sz="1200" b="1" strike="noStrike" spc="-1" dirty="0">
                <a:solidFill>
                  <a:srgbClr val="00B0F0"/>
                </a:solidFill>
                <a:latin typeface="Century Gothic"/>
                <a:ea typeface="DejaVu Sans"/>
              </a:rPr>
              <a:t>включают в себя:</a:t>
            </a:r>
            <a:endParaRPr lang="ru-RU" sz="12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 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200" b="1" strike="noStrike" spc="-1" dirty="0">
                <a:solidFill>
                  <a:srgbClr val="00B0F0"/>
                </a:solidFill>
                <a:latin typeface="Century Gothic"/>
                <a:ea typeface="DejaVu Sans"/>
              </a:rPr>
              <a:t>доходы от продажи имущества (кроме акций и иных форм участия в капитале, государственных запасов драгоценных металлов и драгоценных камней), находящихся в государственной или муниципальной собственности, за исключением имущества бюджетных и автономных учреждений, а так же имущества государственных и муниципальных унитарных предприятий, в том числе казенных;</a:t>
            </a:r>
            <a:endParaRPr lang="ru-RU" sz="12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200" b="1" strike="noStrike" spc="-1" dirty="0">
                <a:solidFill>
                  <a:srgbClr val="00B0F0"/>
                </a:solidFill>
                <a:latin typeface="Century Gothic"/>
                <a:ea typeface="DejaVu Sans"/>
              </a:rPr>
              <a:t>доходы от платных услуг, оказываемых казенными учреждениями;</a:t>
            </a:r>
            <a:endParaRPr lang="ru-RU" sz="12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200" b="1" strike="noStrike" spc="-1" dirty="0">
                <a:solidFill>
                  <a:srgbClr val="00B0F0"/>
                </a:solidFill>
                <a:latin typeface="Century Gothic"/>
                <a:ea typeface="DejaVu Sans"/>
              </a:rPr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</a:t>
            </a:r>
            <a:endParaRPr lang="ru-RU" sz="12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200" b="1" strike="noStrike" spc="-1" dirty="0">
                <a:solidFill>
                  <a:srgbClr val="00B0F0"/>
                </a:solidFill>
                <a:latin typeface="Century Gothic"/>
                <a:ea typeface="DejaVu Sans"/>
              </a:rPr>
              <a:t>Средства самообложения граждан;</a:t>
            </a:r>
            <a:endParaRPr lang="ru-RU" sz="12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/>
              <a:buChar char=""/>
              <a:defRPr/>
            </a:pPr>
            <a:r>
              <a:rPr lang="ru-RU" sz="1200" b="1" strike="noStrike" spc="-1" dirty="0">
                <a:solidFill>
                  <a:srgbClr val="00B0F0"/>
                </a:solidFill>
                <a:latin typeface="Century Gothic"/>
                <a:ea typeface="DejaVu Sans"/>
              </a:rPr>
              <a:t>Иные неналоговые доходы.</a:t>
            </a:r>
            <a:endParaRPr lang="ru-RU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defRPr/>
            </a:pPr>
            <a:endParaRPr lang="ru-RU" sz="1200" b="0" strike="noStrike" spc="-1" dirty="0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 bwMode="auto">
          <a:xfrm>
            <a:off x="3143160" y="4143240"/>
            <a:ext cx="2570760" cy="57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</a:gradFill>
          <a:ln>
            <a:solidFill>
              <a:srgbClr val="1E2E68"/>
            </a:solidFill>
            <a:rou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8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Неналоговые доходы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 bwMode="auto">
          <a:xfrm>
            <a:off x="142920" y="4572000"/>
            <a:ext cx="1927800" cy="13561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использования имущества, находящегося в государственной и муниципальной собственности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0" name="CustomShape 7"/>
          <p:cNvSpPr/>
          <p:nvPr/>
        </p:nvSpPr>
        <p:spPr bwMode="auto">
          <a:xfrm>
            <a:off x="1357200" y="6000840"/>
            <a:ext cx="164196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Платежи при пользовании природными ресурсами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1" name="CustomShape 8"/>
          <p:cNvSpPr/>
          <p:nvPr/>
        </p:nvSpPr>
        <p:spPr bwMode="auto">
          <a:xfrm>
            <a:off x="7000920" y="4429080"/>
            <a:ext cx="1927800" cy="11419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оказания платных услуг (работ) и компенсации затрат государству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2" name="CustomShape 9"/>
          <p:cNvSpPr/>
          <p:nvPr/>
        </p:nvSpPr>
        <p:spPr bwMode="auto">
          <a:xfrm>
            <a:off x="3143160" y="5857920"/>
            <a:ext cx="1641960" cy="99900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продажи материальных и нематериальных активов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3" name="CustomShape 10"/>
          <p:cNvSpPr/>
          <p:nvPr/>
        </p:nvSpPr>
        <p:spPr bwMode="auto">
          <a:xfrm>
            <a:off x="4929120" y="6000840"/>
            <a:ext cx="1427759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Административные платежи и сборы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4" name="CustomShape 11"/>
          <p:cNvSpPr/>
          <p:nvPr/>
        </p:nvSpPr>
        <p:spPr bwMode="auto">
          <a:xfrm>
            <a:off x="6500880" y="6000840"/>
            <a:ext cx="157068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Штрафы, санкции, возмещение ущерба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5" name="CustomShape 12"/>
          <p:cNvSpPr/>
          <p:nvPr/>
        </p:nvSpPr>
        <p:spPr bwMode="auto">
          <a:xfrm rot="20025000">
            <a:off x="2313360" y="462168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13"/>
          <p:cNvSpPr/>
          <p:nvPr/>
        </p:nvSpPr>
        <p:spPr bwMode="auto">
          <a:xfrm rot="1495799">
            <a:off x="6021360" y="4621680"/>
            <a:ext cx="662040" cy="2890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14"/>
          <p:cNvSpPr/>
          <p:nvPr/>
        </p:nvSpPr>
        <p:spPr bwMode="auto">
          <a:xfrm rot="18581399">
            <a:off x="2635200" y="518760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15"/>
          <p:cNvSpPr/>
          <p:nvPr/>
        </p:nvSpPr>
        <p:spPr bwMode="auto">
          <a:xfrm rot="2530199">
            <a:off x="5999400" y="5235480"/>
            <a:ext cx="657360" cy="21240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16"/>
          <p:cNvSpPr/>
          <p:nvPr/>
        </p:nvSpPr>
        <p:spPr bwMode="auto">
          <a:xfrm rot="16874400">
            <a:off x="3704040" y="5360760"/>
            <a:ext cx="494280" cy="240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7"/>
          <p:cNvSpPr/>
          <p:nvPr/>
        </p:nvSpPr>
        <p:spPr bwMode="auto">
          <a:xfrm rot="4052999">
            <a:off x="5157720" y="5379480"/>
            <a:ext cx="495360" cy="2062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167</TotalTime>
  <Words>4101</Words>
  <Application>Microsoft Office PowerPoint</Application>
  <DocSecurity>0</DocSecurity>
  <PresentationFormat>Экран (4:3)</PresentationFormat>
  <Paragraphs>593</Paragraphs>
  <Slides>52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52</vt:i4>
      </vt:variant>
    </vt:vector>
  </HeadingPairs>
  <TitlesOfParts>
    <vt:vector size="56" baseType="lpstr"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64 886,9тыс. руб. 16,0 %</vt:lpstr>
      <vt:lpstr>Неналоговые доходы 11 659,6тыс. руб. 2,9 %</vt:lpstr>
      <vt:lpstr>Безвозмездные поступления 328 450,70тыс. руб. 81,1 %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Кулакова НА</cp:lastModifiedBy>
  <cp:revision>700</cp:revision>
  <dcterms:modified xsi:type="dcterms:W3CDTF">2024-02-28T06:54:28Z</dcterms:modified>
  <dc:identifier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57</vt:i4>
  </property>
</Properties>
</file>